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96" r:id="rId11"/>
    <p:sldId id="297" r:id="rId12"/>
    <p:sldId id="266" r:id="rId13"/>
    <p:sldId id="267" r:id="rId14"/>
    <p:sldId id="270" r:id="rId15"/>
    <p:sldId id="298" r:id="rId16"/>
    <p:sldId id="299" r:id="rId17"/>
    <p:sldId id="273" r:id="rId18"/>
    <p:sldId id="274" r:id="rId19"/>
    <p:sldId id="275" r:id="rId20"/>
    <p:sldId id="300" r:id="rId21"/>
    <p:sldId id="309" r:id="rId22"/>
    <p:sldId id="277" r:id="rId23"/>
    <p:sldId id="279" r:id="rId24"/>
    <p:sldId id="280" r:id="rId25"/>
    <p:sldId id="281" r:id="rId26"/>
    <p:sldId id="282" r:id="rId27"/>
    <p:sldId id="301" r:id="rId28"/>
    <p:sldId id="303" r:id="rId29"/>
    <p:sldId id="302" r:id="rId30"/>
    <p:sldId id="283" r:id="rId31"/>
    <p:sldId id="284" r:id="rId32"/>
    <p:sldId id="285" r:id="rId33"/>
    <p:sldId id="286" r:id="rId34"/>
    <p:sldId id="287" r:id="rId35"/>
    <p:sldId id="310" r:id="rId36"/>
    <p:sldId id="311" r:id="rId37"/>
    <p:sldId id="312" r:id="rId38"/>
    <p:sldId id="289" r:id="rId39"/>
    <p:sldId id="288" r:id="rId40"/>
    <p:sldId id="304" r:id="rId41"/>
    <p:sldId id="305" r:id="rId42"/>
    <p:sldId id="306" r:id="rId43"/>
    <p:sldId id="307" r:id="rId44"/>
    <p:sldId id="308" r:id="rId45"/>
    <p:sldId id="293" r:id="rId46"/>
    <p:sldId id="272" r:id="rId47"/>
    <p:sldId id="313" r:id="rId48"/>
    <p:sldId id="314" r:id="rId49"/>
  </p:sldIdLst>
  <p:sldSz cx="12192000" cy="6858000"/>
  <p:notesSz cx="6858000" cy="9144000"/>
  <p:embeddedFontLst>
    <p:embeddedFont>
      <p:font typeface="Gill Sans" panose="020B0502020104020203" pitchFamily="34" charset="-79"/>
      <p:regular r:id="rId51"/>
      <p:bold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3" roundtripDataSignature="AMtx7mh8WJYhOI4ebmoA1p4I/MS2y2pz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5"/>
    <p:restoredTop sz="94686"/>
  </p:normalViewPr>
  <p:slideViewPr>
    <p:cSldViewPr snapToGrid="0">
      <p:cViewPr varScale="1">
        <p:scale>
          <a:sx n="101" d="100"/>
          <a:sy n="101" d="100"/>
        </p:scale>
        <p:origin x="9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customschemas.google.com/relationships/presentationmetadata" Target="meta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>
          <a:extLst>
            <a:ext uri="{FF2B5EF4-FFF2-40B4-BE49-F238E27FC236}">
              <a16:creationId xmlns:a16="http://schemas.microsoft.com/office/drawing/2014/main" id="{4C735639-4615-130D-FD60-CAFC39620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8:notes">
            <a:extLst>
              <a:ext uri="{FF2B5EF4-FFF2-40B4-BE49-F238E27FC236}">
                <a16:creationId xmlns:a16="http://schemas.microsoft.com/office/drawing/2014/main" id="{E5FA4B81-3718-A73A-AFAC-7F041DEDB9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8:notes">
            <a:extLst>
              <a:ext uri="{FF2B5EF4-FFF2-40B4-BE49-F238E27FC236}">
                <a16:creationId xmlns:a16="http://schemas.microsoft.com/office/drawing/2014/main" id="{53A1B0B6-B9E5-2777-CC09-C65540A181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4834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>
          <a:extLst>
            <a:ext uri="{FF2B5EF4-FFF2-40B4-BE49-F238E27FC236}">
              <a16:creationId xmlns:a16="http://schemas.microsoft.com/office/drawing/2014/main" id="{F5D471ED-8783-2709-EF2C-F1AE56C12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8:notes">
            <a:extLst>
              <a:ext uri="{FF2B5EF4-FFF2-40B4-BE49-F238E27FC236}">
                <a16:creationId xmlns:a16="http://schemas.microsoft.com/office/drawing/2014/main" id="{DBF37AD1-572C-3A24-C5D5-197C13427D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8:notes">
            <a:extLst>
              <a:ext uri="{FF2B5EF4-FFF2-40B4-BE49-F238E27FC236}">
                <a16:creationId xmlns:a16="http://schemas.microsoft.com/office/drawing/2014/main" id="{DC98E151-54D7-76CA-2977-8D185E0DD5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44236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0" name="Google Shape;230;p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>
          <a:extLst>
            <a:ext uri="{FF2B5EF4-FFF2-40B4-BE49-F238E27FC236}">
              <a16:creationId xmlns:a16="http://schemas.microsoft.com/office/drawing/2014/main" id="{5B727561-686F-4613-052D-F4ABEE4F2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5:notes">
            <a:extLst>
              <a:ext uri="{FF2B5EF4-FFF2-40B4-BE49-F238E27FC236}">
                <a16:creationId xmlns:a16="http://schemas.microsoft.com/office/drawing/2014/main" id="{C9941A25-C2F3-D2C7-47F1-B563F7586C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45:notes">
            <a:extLst>
              <a:ext uri="{FF2B5EF4-FFF2-40B4-BE49-F238E27FC236}">
                <a16:creationId xmlns:a16="http://schemas.microsoft.com/office/drawing/2014/main" id="{FE178B50-9D00-A956-7420-8A25992264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59117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0" name="Google Shape;250;p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0" name="Google Shape;270;p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>
          <a:extLst>
            <a:ext uri="{FF2B5EF4-FFF2-40B4-BE49-F238E27FC236}">
              <a16:creationId xmlns:a16="http://schemas.microsoft.com/office/drawing/2014/main" id="{5D8D760A-D24C-A443-361A-59E396B13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1:notes">
            <a:extLst>
              <a:ext uri="{FF2B5EF4-FFF2-40B4-BE49-F238E27FC236}">
                <a16:creationId xmlns:a16="http://schemas.microsoft.com/office/drawing/2014/main" id="{4A82186D-98AB-1724-B06D-77414B2A4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51:notes">
            <a:extLst>
              <a:ext uri="{FF2B5EF4-FFF2-40B4-BE49-F238E27FC236}">
                <a16:creationId xmlns:a16="http://schemas.microsoft.com/office/drawing/2014/main" id="{7C77E64F-E194-668F-7021-6915198A92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4932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>
          <a:extLst>
            <a:ext uri="{FF2B5EF4-FFF2-40B4-BE49-F238E27FC236}">
              <a16:creationId xmlns:a16="http://schemas.microsoft.com/office/drawing/2014/main" id="{5D96BC18-E598-DFE7-B859-337D34AB3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2:notes">
            <a:extLst>
              <a:ext uri="{FF2B5EF4-FFF2-40B4-BE49-F238E27FC236}">
                <a16:creationId xmlns:a16="http://schemas.microsoft.com/office/drawing/2014/main" id="{97049A6D-FA5D-772A-C6E3-A713BD498D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52:notes">
            <a:extLst>
              <a:ext uri="{FF2B5EF4-FFF2-40B4-BE49-F238E27FC236}">
                <a16:creationId xmlns:a16="http://schemas.microsoft.com/office/drawing/2014/main" id="{59625924-C86D-5311-8613-91369799D6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01278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>
          <a:extLst>
            <a:ext uri="{FF2B5EF4-FFF2-40B4-BE49-F238E27FC236}">
              <a16:creationId xmlns:a16="http://schemas.microsoft.com/office/drawing/2014/main" id="{DCD41262-20E8-5104-2D44-DA6000C0A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8:notes">
            <a:extLst>
              <a:ext uri="{FF2B5EF4-FFF2-40B4-BE49-F238E27FC236}">
                <a16:creationId xmlns:a16="http://schemas.microsoft.com/office/drawing/2014/main" id="{21768411-285B-8D82-414D-533613582C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8:notes">
            <a:extLst>
              <a:ext uri="{FF2B5EF4-FFF2-40B4-BE49-F238E27FC236}">
                <a16:creationId xmlns:a16="http://schemas.microsoft.com/office/drawing/2014/main" id="{952BA88C-D5CB-B82E-D189-7CE52A128E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14058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0" name="Google Shape;290;p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" name="Google Shape;316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cb10ae42d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g3cb10ae42d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0" name="Google Shape;330;g3cb10ae42d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>
          <a:extLst>
            <a:ext uri="{FF2B5EF4-FFF2-40B4-BE49-F238E27FC236}">
              <a16:creationId xmlns:a16="http://schemas.microsoft.com/office/drawing/2014/main" id="{07AC2ED6-0474-4737-9402-3A9A831A6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cb10ae42d9_0_0:notes">
            <a:extLst>
              <a:ext uri="{FF2B5EF4-FFF2-40B4-BE49-F238E27FC236}">
                <a16:creationId xmlns:a16="http://schemas.microsoft.com/office/drawing/2014/main" id="{CABF10A9-A247-89C3-A511-2A3634F5FF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g3cb10ae42d9_0_0:notes">
            <a:extLst>
              <a:ext uri="{FF2B5EF4-FFF2-40B4-BE49-F238E27FC236}">
                <a16:creationId xmlns:a16="http://schemas.microsoft.com/office/drawing/2014/main" id="{10D834E0-D10C-5E4D-F731-CE26C04F17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0" name="Google Shape;330;g3cb10ae42d9_0_0:notes">
            <a:extLst>
              <a:ext uri="{FF2B5EF4-FFF2-40B4-BE49-F238E27FC236}">
                <a16:creationId xmlns:a16="http://schemas.microsoft.com/office/drawing/2014/main" id="{85983969-B491-C17B-255D-A0E7AF396BB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5241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" name="Google Shape;356;p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d283aa625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g3d283aa62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ctrTitle"/>
          </p:nvPr>
        </p:nvSpPr>
        <p:spPr>
          <a:xfrm>
            <a:off x="457200" y="1070901"/>
            <a:ext cx="11265407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>
            <a:spLocks noGrp="1"/>
          </p:cNvSpPr>
          <p:nvPr>
            <p:ph type="pic" idx="2"/>
          </p:nvPr>
        </p:nvSpPr>
        <p:spPr>
          <a:xfrm>
            <a:off x="448055" y="3103684"/>
            <a:ext cx="11274551" cy="3287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en-C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/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  <a:defRPr sz="24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4900928" y="1179829"/>
            <a:ext cx="6650991" cy="4658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544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2pPr>
            <a:lvl3pPr marL="1371600" lvl="2" indent="-322072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3pPr>
            <a:lvl4pPr marL="1828800" lvl="3" indent="-31038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marL="2286000" lvl="4" indent="-31038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marL="2743200" lvl="5" indent="-31038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marL="3200400" lvl="6" indent="-31038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marL="3657600" lvl="7" indent="-31038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marL="4114800" lvl="8" indent="-310388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2"/>
          </p:nvPr>
        </p:nvSpPr>
        <p:spPr>
          <a:xfrm>
            <a:off x="767857" y="2836654"/>
            <a:ext cx="3031852" cy="3001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dt" idx="10"/>
          </p:nvPr>
        </p:nvSpPr>
        <p:spPr>
          <a:xfrm>
            <a:off x="7605951" y="6456916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ftr" idx="11"/>
          </p:nvPr>
        </p:nvSpPr>
        <p:spPr>
          <a:xfrm>
            <a:off x="581192" y="6452590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10558300" y="645691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Gill Sans"/>
              <a:buNone/>
              <a:defRPr sz="2400" b="0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7"/>
          <p:cNvSpPr>
            <a:spLocks noGrp="1"/>
          </p:cNvSpPr>
          <p:nvPr>
            <p:ph type="pic" idx="2"/>
          </p:nvPr>
        </p:nvSpPr>
        <p:spPr>
          <a:xfrm>
            <a:off x="447817" y="641350"/>
            <a:ext cx="11290859" cy="3651249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581192" y="5260127"/>
            <a:ext cx="11029617" cy="998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 rot="5400000">
            <a:off x="4269977" y="-1352782"/>
            <a:ext cx="3652047" cy="1102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22072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marL="1371600" lvl="2" indent="-31038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marL="1828800" lvl="3" indent="-29870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marL="2286000" lvl="4" indent="-298704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marL="2743200" lvl="5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/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 rot="5400000">
            <a:off x="7362637" y="1705163"/>
            <a:ext cx="4807326" cy="31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/>
          </p:nvPr>
        </p:nvSpPr>
        <p:spPr>
          <a:xfrm rot="5400000">
            <a:off x="1952072" y="-313549"/>
            <a:ext cx="4807326" cy="716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99" name="Google Shape;99;p19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9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9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2100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457201" y="2862470"/>
            <a:ext cx="3657600" cy="351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>
            <a:spLocks noGrp="1"/>
          </p:cNvSpPr>
          <p:nvPr>
            <p:ph type="pic" idx="2"/>
          </p:nvPr>
        </p:nvSpPr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en-CH"/>
          </a:p>
        </p:txBody>
      </p:sp>
      <p:sp>
        <p:nvSpPr>
          <p:cNvPr id="26" name="Google Shape;26;p6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10682289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Gill Sans"/>
              <a:buNone/>
              <a:defRPr sz="3600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 cap="none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4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1"/>
          <p:cNvSpPr txBox="1"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Gill Sans"/>
              <a:buNone/>
              <a:defRPr sz="3600" b="0" cap="none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1"/>
          </p:nvPr>
        </p:nvSpPr>
        <p:spPr>
          <a:xfrm>
            <a:off x="581193" y="2228003"/>
            <a:ext cx="5194767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body" idx="2"/>
          </p:nvPr>
        </p:nvSpPr>
        <p:spPr>
          <a:xfrm>
            <a:off x="6416039" y="2228003"/>
            <a:ext cx="5194769" cy="363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40"/>
              <a:buNone/>
              <a:defRPr sz="2000" b="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2"/>
          </p:nvPr>
        </p:nvSpPr>
        <p:spPr>
          <a:xfrm>
            <a:off x="581194" y="2926052"/>
            <a:ext cx="5194766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3"/>
          </p:nvPr>
        </p:nvSpPr>
        <p:spPr>
          <a:xfrm>
            <a:off x="6416039" y="2250892"/>
            <a:ext cx="5194770" cy="553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Noto Sans Symbols"/>
              <a:buNone/>
              <a:defRPr sz="2000" b="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72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4"/>
          </p:nvPr>
        </p:nvSpPr>
        <p:spPr>
          <a:xfrm>
            <a:off x="6416037" y="2926052"/>
            <a:ext cx="5194771" cy="2934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75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marL="914400" lvl="1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marL="1371600" lvl="2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marL="1828800" lvl="3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marL="2286000" lvl="4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marL="2743200" lvl="5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marL="3200400" lvl="6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marL="3657600" lvl="7" indent="-333756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marL="4114800" lvl="8" indent="-333756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3375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207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72"/>
              <a:buFont typeface="Noto Sans Symbols"/>
              <a:buChar char="◼"/>
              <a:defRPr sz="16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10388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8"/>
              <a:buFont typeface="Noto Sans Symbols"/>
              <a:buChar char="◼"/>
              <a:defRPr sz="14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29870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29870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9870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9870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9870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98704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  <p:grpSp>
        <p:nvGrpSpPr>
          <p:cNvPr id="15" name="Google Shape;15;p4"/>
          <p:cNvGrpSpPr/>
          <p:nvPr/>
        </p:nvGrpSpPr>
        <p:grpSpPr>
          <a:xfrm>
            <a:off x="428696" y="482137"/>
            <a:ext cx="11301155" cy="81191"/>
            <a:chOff x="428696" y="482137"/>
            <a:chExt cx="11301155" cy="81191"/>
          </a:xfrm>
        </p:grpSpPr>
        <p:sp>
          <p:nvSpPr>
            <p:cNvPr id="16" name="Google Shape;16;p4"/>
            <p:cNvSpPr/>
            <p:nvPr/>
          </p:nvSpPr>
          <p:spPr>
            <a:xfrm rot="10800000" flipH="1">
              <a:off x="428696" y="482137"/>
              <a:ext cx="3703321" cy="8119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Google Shape;17;p4"/>
            <p:cNvSpPr/>
            <p:nvPr/>
          </p:nvSpPr>
          <p:spPr>
            <a:xfrm rot="10800000" flipH="1">
              <a:off x="4235926" y="482137"/>
              <a:ext cx="3703321" cy="811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Google Shape;18;p4"/>
            <p:cNvSpPr/>
            <p:nvPr/>
          </p:nvSpPr>
          <p:spPr>
            <a:xfrm rot="10800000" flipH="1">
              <a:off x="8026530" y="482137"/>
              <a:ext cx="3703321" cy="8119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bs.admin.ch/de/plangenehmigungsverfahren" TargetMode="Externa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"/>
          <p:cNvSpPr txBox="1">
            <a:spLocks noGrp="1"/>
          </p:cNvSpPr>
          <p:nvPr>
            <p:ph type="ctrTitle"/>
          </p:nvPr>
        </p:nvSpPr>
        <p:spPr>
          <a:xfrm>
            <a:off x="448056" y="1070901"/>
            <a:ext cx="11265406" cy="1210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dirty="0"/>
              <a:t>GENERALVERSAMMLUNG </a:t>
            </a:r>
            <a:br>
              <a:rPr lang="en-US" dirty="0"/>
            </a:br>
            <a:r>
              <a:rPr lang="en-US" dirty="0"/>
              <a:t>WOHNBAUGENOSSENSCHAFT KIRCHFELD, EMMEN</a:t>
            </a:r>
            <a:endParaRPr dirty="0"/>
          </a:p>
        </p:txBody>
      </p:sp>
      <p:pic>
        <p:nvPicPr>
          <p:cNvPr id="111" name="Google Shape;111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864" r="2863"/>
          <a:stretch/>
        </p:blipFill>
        <p:spPr>
          <a:xfrm>
            <a:off x="448055" y="3103684"/>
            <a:ext cx="11274551" cy="3287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112" name="Google Shape;112;p1"/>
          <p:cNvSpPr txBox="1"/>
          <p:nvPr/>
        </p:nvSpPr>
        <p:spPr>
          <a:xfrm>
            <a:off x="457200" y="2281287"/>
            <a:ext cx="11256262" cy="822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Gill Sans"/>
              <a:buNone/>
            </a:pPr>
            <a:r>
              <a:rPr lang="en-US" sz="16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2</a:t>
            </a:r>
            <a:r>
              <a:rPr lang="en-US" sz="1600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9</a:t>
            </a:r>
            <a:r>
              <a:rPr lang="en-US" sz="16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.05.2026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>
          <a:extLst>
            <a:ext uri="{FF2B5EF4-FFF2-40B4-BE49-F238E27FC236}">
              <a16:creationId xmlns:a16="http://schemas.microsoft.com/office/drawing/2014/main" id="{F4E7AAC2-C99E-E266-1F56-D0E13669A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8">
            <a:extLst>
              <a:ext uri="{FF2B5EF4-FFF2-40B4-BE49-F238E27FC236}">
                <a16:creationId xmlns:a16="http://schemas.microsoft.com/office/drawing/2014/main" id="{9B5ACEE5-AAE8-712C-7B7A-C565C4495B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 err="1"/>
              <a:t>Rückstellungen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A23A3-235C-DA0F-F13D-5F17F7FC38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/>
              <a:t>Wir </a:t>
            </a:r>
            <a:r>
              <a:rPr lang="en-US" sz="2400" dirty="0" err="1"/>
              <a:t>haben</a:t>
            </a:r>
            <a:r>
              <a:rPr lang="en-US" sz="2400" dirty="0"/>
              <a:t> </a:t>
            </a:r>
            <a:r>
              <a:rPr lang="en-US" sz="2400" dirty="0" err="1"/>
              <a:t>versucht</a:t>
            </a:r>
            <a:r>
              <a:rPr lang="en-US" sz="2400" dirty="0"/>
              <a:t> </a:t>
            </a:r>
            <a:r>
              <a:rPr lang="en-US" sz="2400" dirty="0" err="1"/>
              <a:t>herauszufinden</a:t>
            </a:r>
            <a:r>
              <a:rPr lang="en-US" sz="2400" dirty="0"/>
              <a:t>, </a:t>
            </a:r>
            <a:r>
              <a:rPr lang="en-US" sz="2400" dirty="0" err="1"/>
              <a:t>woher</a:t>
            </a:r>
            <a:r>
              <a:rPr lang="en-US" sz="2400" dirty="0"/>
              <a:t> die </a:t>
            </a:r>
            <a:r>
              <a:rPr lang="en-US" sz="2400" dirty="0" err="1"/>
              <a:t>Rückstellungen</a:t>
            </a:r>
            <a:r>
              <a:rPr lang="en-US" sz="2400" dirty="0"/>
              <a:t> </a:t>
            </a:r>
            <a:r>
              <a:rPr lang="en-US" sz="2400" dirty="0" err="1"/>
              <a:t>kommen</a:t>
            </a:r>
            <a:endParaRPr lang="en-US" sz="2400" dirty="0"/>
          </a:p>
          <a:p>
            <a:pPr lvl="1">
              <a:buFont typeface="Wingdings" pitchFamily="2" charset="2"/>
              <a:buChar char="§"/>
            </a:pPr>
            <a:r>
              <a:rPr lang="en-US" sz="2000" dirty="0"/>
              <a:t>Leider </a:t>
            </a:r>
            <a:r>
              <a:rPr lang="en-US" sz="2000" dirty="0" err="1"/>
              <a:t>haben</a:t>
            </a:r>
            <a:r>
              <a:rPr lang="en-US" sz="2000" dirty="0"/>
              <a:t> </a:t>
            </a:r>
            <a:r>
              <a:rPr lang="en-US" sz="2000" dirty="0" err="1"/>
              <a:t>unsere</a:t>
            </a:r>
            <a:r>
              <a:rPr lang="en-US" sz="2000" dirty="0"/>
              <a:t> </a:t>
            </a:r>
            <a:r>
              <a:rPr lang="en-US" sz="2000" dirty="0" err="1"/>
              <a:t>Recherchen</a:t>
            </a:r>
            <a:r>
              <a:rPr lang="en-US" sz="2000" dirty="0"/>
              <a:t> </a:t>
            </a:r>
            <a:r>
              <a:rPr lang="en-US" sz="2000" dirty="0" err="1"/>
              <a:t>nichts</a:t>
            </a:r>
            <a:r>
              <a:rPr lang="en-US" sz="2000" dirty="0"/>
              <a:t> </a:t>
            </a:r>
            <a:r>
              <a:rPr lang="en-US" sz="2000" dirty="0" err="1"/>
              <a:t>ergeben</a:t>
            </a:r>
            <a:endParaRPr lang="en-US" sz="2000" dirty="0"/>
          </a:p>
          <a:p>
            <a:pPr lvl="1">
              <a:buFont typeface="Wingdings" pitchFamily="2" charset="2"/>
              <a:buChar char="§"/>
            </a:pPr>
            <a:r>
              <a:rPr lang="en-US" sz="2000" dirty="0"/>
              <a:t>Es </a:t>
            </a:r>
            <a:r>
              <a:rPr lang="en-US" sz="2000" dirty="0" err="1"/>
              <a:t>gibt</a:t>
            </a:r>
            <a:r>
              <a:rPr lang="en-US" sz="2000" dirty="0"/>
              <a:t> </a:t>
            </a:r>
            <a:r>
              <a:rPr lang="en-US" sz="2000" dirty="0" err="1"/>
              <a:t>auch</a:t>
            </a:r>
            <a:r>
              <a:rPr lang="en-US" sz="2000" dirty="0"/>
              <a:t> </a:t>
            </a:r>
            <a:r>
              <a:rPr lang="en-US" sz="2000" dirty="0" err="1"/>
              <a:t>keine</a:t>
            </a:r>
            <a:r>
              <a:rPr lang="en-US" sz="2000" dirty="0"/>
              <a:t> </a:t>
            </a:r>
            <a:r>
              <a:rPr lang="en-US" sz="2000" dirty="0" err="1"/>
              <a:t>gesetzliche</a:t>
            </a:r>
            <a:r>
              <a:rPr lang="en-US" sz="2000" dirty="0"/>
              <a:t> </a:t>
            </a:r>
            <a:r>
              <a:rPr lang="en-US" sz="2000" dirty="0" err="1"/>
              <a:t>Vorgaben</a:t>
            </a:r>
            <a:endParaRPr lang="en-US" sz="2000" dirty="0"/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Für die </a:t>
            </a:r>
            <a:r>
              <a:rPr lang="en-US" sz="2400" dirty="0" err="1"/>
              <a:t>Erleichterung</a:t>
            </a:r>
            <a:r>
              <a:rPr lang="en-US" sz="2400" dirty="0"/>
              <a:t> der </a:t>
            </a:r>
            <a:r>
              <a:rPr lang="en-US" sz="2400" dirty="0" err="1"/>
              <a:t>Buchhaltung</a:t>
            </a:r>
            <a:r>
              <a:rPr lang="en-US" sz="2400" dirty="0"/>
              <a:t> </a:t>
            </a:r>
            <a:r>
              <a:rPr lang="en-US" sz="2400" dirty="0" err="1"/>
              <a:t>haben</a:t>
            </a:r>
            <a:r>
              <a:rPr lang="en-US" sz="2400" dirty="0"/>
              <a:t> </a:t>
            </a:r>
            <a:r>
              <a:rPr lang="en-US" sz="2400" dirty="0" err="1"/>
              <a:t>mithilfe</a:t>
            </a:r>
            <a:r>
              <a:rPr lang="en-US" sz="2400" dirty="0"/>
              <a:t> </a:t>
            </a:r>
            <a:r>
              <a:rPr lang="en-US" sz="2400" dirty="0" err="1"/>
              <a:t>einer</a:t>
            </a:r>
            <a:r>
              <a:rPr lang="en-US" sz="2400" dirty="0"/>
              <a:t> </a:t>
            </a:r>
            <a:r>
              <a:rPr lang="en-US" sz="2400" dirty="0" err="1"/>
              <a:t>Ausbuchung</a:t>
            </a:r>
            <a:r>
              <a:rPr lang="en-US" sz="2400" dirty="0"/>
              <a:t> die </a:t>
            </a:r>
            <a:r>
              <a:rPr lang="en-US" sz="2400" dirty="0" err="1"/>
              <a:t>Rückstellung</a:t>
            </a:r>
            <a:r>
              <a:rPr lang="en-US" sz="2400" dirty="0"/>
              <a:t> aufgehoben und das </a:t>
            </a:r>
            <a:r>
              <a:rPr lang="en-US" sz="2400" dirty="0" err="1"/>
              <a:t>Genossenschaftskapital</a:t>
            </a:r>
            <a:r>
              <a:rPr lang="en-US" sz="2400" dirty="0"/>
              <a:t> </a:t>
            </a:r>
            <a:r>
              <a:rPr lang="en-US" sz="2400" dirty="0" err="1"/>
              <a:t>erhöht</a:t>
            </a:r>
            <a:endParaRPr lang="en-US" sz="2400" dirty="0"/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Danke an Ivy </a:t>
            </a:r>
            <a:r>
              <a:rPr lang="en-US" sz="2400" dirty="0" err="1"/>
              <a:t>Lütdolf</a:t>
            </a:r>
            <a:r>
              <a:rPr lang="en-US" sz="2400" dirty="0"/>
              <a:t> für den </a:t>
            </a:r>
            <a:r>
              <a:rPr lang="en-US" sz="2400" dirty="0" err="1"/>
              <a:t>Hinweis</a:t>
            </a:r>
            <a:endParaRPr lang="en-CH" sz="2400" dirty="0"/>
          </a:p>
        </p:txBody>
      </p:sp>
    </p:spTree>
    <p:extLst>
      <p:ext uri="{BB962C8B-B14F-4D97-AF65-F5344CB8AC3E}">
        <p14:creationId xmlns:p14="http://schemas.microsoft.com/office/powerpoint/2010/main" val="191650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>
          <a:extLst>
            <a:ext uri="{FF2B5EF4-FFF2-40B4-BE49-F238E27FC236}">
              <a16:creationId xmlns:a16="http://schemas.microsoft.com/office/drawing/2014/main" id="{3132C013-E428-0B70-ABC5-13B928B1F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8">
            <a:extLst>
              <a:ext uri="{FF2B5EF4-FFF2-40B4-BE49-F238E27FC236}">
                <a16:creationId xmlns:a16="http://schemas.microsoft.com/office/drawing/2014/main" id="{7DA63A6C-17DA-7A8B-2656-5BEC9FA377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 err="1"/>
              <a:t>Protokoll</a:t>
            </a:r>
            <a:r>
              <a:rPr lang="en-US" dirty="0"/>
              <a:t> der GV 2025</a:t>
            </a:r>
            <a:endParaRPr dirty="0"/>
          </a:p>
        </p:txBody>
      </p:sp>
      <p:sp>
        <p:nvSpPr>
          <p:cNvPr id="176" name="Google Shape;176;p38">
            <a:extLst>
              <a:ext uri="{FF2B5EF4-FFF2-40B4-BE49-F238E27FC236}">
                <a16:creationId xmlns:a16="http://schemas.microsoft.com/office/drawing/2014/main" id="{22599678-A243-C86B-DAB9-0456150F43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>
                <a:solidFill>
                  <a:srgbClr val="DC80A7"/>
                </a:solidFill>
              </a:rPr>
              <a:t>Abstimmung</a:t>
            </a:r>
            <a:r>
              <a:rPr lang="en-US" sz="2400" dirty="0">
                <a:solidFill>
                  <a:srgbClr val="DC80A7"/>
                </a:solidFill>
              </a:rPr>
              <a:t>: </a:t>
            </a:r>
            <a:r>
              <a:rPr lang="en-US" sz="2400" dirty="0" err="1">
                <a:solidFill>
                  <a:srgbClr val="DC80A7"/>
                </a:solidFill>
              </a:rPr>
              <a:t>Protokoll</a:t>
            </a:r>
            <a:r>
              <a:rPr lang="en-US" sz="2400" dirty="0">
                <a:solidFill>
                  <a:srgbClr val="DC80A7"/>
                </a:solidFill>
              </a:rPr>
              <a:t> 2025</a:t>
            </a:r>
            <a:endParaRPr sz="2400" dirty="0"/>
          </a:p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endParaRPr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4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9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/>
              <a:t>AGENDA</a:t>
            </a:r>
            <a:endParaRPr/>
          </a:p>
        </p:txBody>
      </p:sp>
      <p:pic>
        <p:nvPicPr>
          <p:cNvPr id="184" name="Google Shape;184;p39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3" b="11613"/>
          <a:stretch/>
        </p:blipFill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Google Shape;119;p2">
            <a:extLst>
              <a:ext uri="{FF2B5EF4-FFF2-40B4-BE49-F238E27FC236}">
                <a16:creationId xmlns:a16="http://schemas.microsoft.com/office/drawing/2014/main" id="{5600E2E3-0C41-7703-D6E6-BA51544A0F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b="1" dirty="0" err="1">
                <a:solidFill>
                  <a:schemeClr val="accent4"/>
                </a:solidFill>
              </a:rPr>
              <a:t>Jahresrückblick</a:t>
            </a:r>
            <a:r>
              <a:rPr lang="en-US" sz="1600" b="1" dirty="0">
                <a:solidFill>
                  <a:schemeClr val="accent4"/>
                </a:solidFill>
              </a:rPr>
              <a:t> 2025</a:t>
            </a:r>
            <a:endParaRPr sz="1600" b="1" dirty="0">
              <a:solidFill>
                <a:schemeClr val="accent4"/>
              </a:solidFill>
            </a:endParaRPr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0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 err="1"/>
              <a:t>Mutationen</a:t>
            </a:r>
            <a:endParaRPr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DEC4266-7CA9-3607-E67B-DDACDEBEBABD}"/>
              </a:ext>
            </a:extLst>
          </p:cNvPr>
          <p:cNvSpPr txBox="1">
            <a:spLocks/>
          </p:cNvSpPr>
          <p:nvPr/>
        </p:nvSpPr>
        <p:spPr>
          <a:xfrm>
            <a:off x="581192" y="2340864"/>
            <a:ext cx="11029615" cy="415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375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656"/>
              <a:buFont typeface="Noto Sans Symbols"/>
              <a:buChar char="◼"/>
              <a:defRPr sz="18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375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56"/>
              <a:buFont typeface="Noto Sans Symbols"/>
              <a:buChar char="◼"/>
              <a:defRPr sz="16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375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56"/>
              <a:buFont typeface="Noto Sans Symbols"/>
              <a:buChar char="◼"/>
              <a:defRPr sz="14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375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56"/>
              <a:buFont typeface="Noto Sans Symbols"/>
              <a:buChar char="◼"/>
              <a:defRPr sz="12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375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56"/>
              <a:buFont typeface="Noto Sans Symbols"/>
              <a:buChar char="◼"/>
              <a:defRPr sz="12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375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375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375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3756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656"/>
              <a:buFont typeface="Noto Sans Symbols"/>
              <a:buChar char="◼"/>
              <a:defRPr sz="12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123444" indent="0">
              <a:buNone/>
            </a:pPr>
            <a:r>
              <a:rPr lang="en-US" sz="2400" b="1" dirty="0" err="1"/>
              <a:t>Änderungen</a:t>
            </a:r>
            <a:r>
              <a:rPr lang="en-US" sz="2400" b="1" dirty="0"/>
              <a:t> </a:t>
            </a:r>
            <a:r>
              <a:rPr lang="en-US" sz="2400" b="1" dirty="0" err="1"/>
              <a:t>Grundbuchamt</a:t>
            </a:r>
            <a:endParaRPr lang="en-US" sz="2400" b="1" dirty="0"/>
          </a:p>
          <a:p>
            <a:pPr>
              <a:buFont typeface="Wingdings" pitchFamily="2" charset="2"/>
              <a:buChar char="§"/>
            </a:pPr>
            <a:r>
              <a:rPr lang="de-DE" sz="2000" dirty="0"/>
              <a:t>01.11.25: von Anita &amp; Dani Schumacher 	an Sandra Schumacher und Patrick Boss</a:t>
            </a:r>
          </a:p>
          <a:p>
            <a:pPr>
              <a:buFont typeface="Wingdings" pitchFamily="2" charset="2"/>
              <a:buChar char="§"/>
            </a:pPr>
            <a:r>
              <a:rPr lang="de-DE" sz="2000" dirty="0"/>
              <a:t>17.01.26: von Silvia Ming 			an Sarah Ming</a:t>
            </a:r>
          </a:p>
          <a:p>
            <a:pPr marL="123444" indent="0">
              <a:buNone/>
            </a:pPr>
            <a:endParaRPr lang="de-DE" dirty="0"/>
          </a:p>
          <a:p>
            <a:pPr marL="123444" indent="0">
              <a:buNone/>
            </a:pPr>
            <a:r>
              <a:rPr lang="de-DE" sz="2400" b="1" dirty="0"/>
              <a:t>Wohnungswechsel</a:t>
            </a:r>
          </a:p>
          <a:p>
            <a:pPr>
              <a:buFont typeface="Wingdings" pitchFamily="2" charset="2"/>
              <a:buChar char="§"/>
            </a:pPr>
            <a:r>
              <a:rPr lang="de-DE" sz="2000" dirty="0"/>
              <a:t>Neuen Mieter in Haus Nr. 4			Christian Scholbrock</a:t>
            </a:r>
          </a:p>
          <a:p>
            <a:pPr marL="123444" indent="0">
              <a:buNone/>
            </a:pPr>
            <a:endParaRPr lang="de-CH" dirty="0"/>
          </a:p>
          <a:p>
            <a:pPr marL="123444" indent="0">
              <a:buNone/>
            </a:pPr>
            <a:r>
              <a:rPr lang="de-CH" sz="2400" b="1" dirty="0"/>
              <a:t>Eingang Baubewilligungen</a:t>
            </a:r>
          </a:p>
          <a:p>
            <a:pPr>
              <a:buFont typeface="Wingdings" pitchFamily="2" charset="2"/>
              <a:buChar char="§"/>
            </a:pPr>
            <a:r>
              <a:rPr lang="de-CH" sz="2000" dirty="0"/>
              <a:t>20.05.25: Dachsanierung &amp; Solar, Kaspar-Steiner-Str. 45, Gabi &amp; Günter Konrad</a:t>
            </a:r>
          </a:p>
          <a:p>
            <a:pPr>
              <a:buFont typeface="Wingdings" pitchFamily="2" charset="2"/>
              <a:buChar char="§"/>
            </a:pPr>
            <a:r>
              <a:rPr lang="de-CH" sz="2000" dirty="0"/>
              <a:t>10.06.25: Dachsanierung &amp; Solar, Kaspar-Steiner-Str. 27, Sarah Ming &amp; Salvatore Aronica</a:t>
            </a:r>
          </a:p>
          <a:p>
            <a:pPr>
              <a:buFont typeface="Wingdings" pitchFamily="2" charset="2"/>
              <a:buChar char="§"/>
            </a:pPr>
            <a:r>
              <a:rPr lang="de-CH" sz="2000" dirty="0"/>
              <a:t>06.03.26: Dachsanierung &amp; Solar, Kaspar-Steiner-Str. 38, Ursula &amp; Peter Diem</a:t>
            </a:r>
          </a:p>
          <a:p>
            <a:endParaRPr lang="en-CH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1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/>
              <a:t>Projekt – </a:t>
            </a:r>
            <a:r>
              <a:rPr lang="en-US" dirty="0" err="1"/>
              <a:t>Energiesicherheit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Quartier (Energie und </a:t>
            </a:r>
            <a:r>
              <a:rPr lang="en-US" dirty="0" err="1"/>
              <a:t>Starkstromkonzept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208" name="Google Shape;208;p41"/>
          <p:cNvSpPr txBox="1">
            <a:spLocks noGrp="1"/>
          </p:cNvSpPr>
          <p:nvPr>
            <p:ph type="body" idx="1"/>
          </p:nvPr>
        </p:nvSpPr>
        <p:spPr>
          <a:xfrm>
            <a:off x="581192" y="2340863"/>
            <a:ext cx="11029615" cy="42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228600" indent="0">
              <a:buNone/>
            </a:pPr>
            <a:r>
              <a:rPr lang="en-US" sz="2600" dirty="0"/>
              <a:t>Schriber Elektro hat </a:t>
            </a:r>
            <a:r>
              <a:rPr lang="en-US" sz="2600" dirty="0" err="1"/>
              <a:t>unsere</a:t>
            </a:r>
            <a:r>
              <a:rPr lang="en-US" sz="2600" dirty="0"/>
              <a:t> </a:t>
            </a:r>
            <a:r>
              <a:rPr lang="en-US" sz="2600" dirty="0" err="1"/>
              <a:t>Netzeinspeiseleistung</a:t>
            </a:r>
            <a:r>
              <a:rPr lang="en-US" sz="2600" dirty="0"/>
              <a:t> und </a:t>
            </a:r>
            <a:r>
              <a:rPr lang="en-US" sz="2600" dirty="0" err="1"/>
              <a:t>Netzbezugsleistung</a:t>
            </a:r>
            <a:r>
              <a:rPr lang="en-US" sz="2600" dirty="0"/>
              <a:t> </a:t>
            </a:r>
            <a:r>
              <a:rPr lang="en-US" sz="2600" dirty="0" err="1"/>
              <a:t>berechnet</a:t>
            </a:r>
            <a:r>
              <a:rPr lang="en-US" sz="2600" dirty="0"/>
              <a:t> und </a:t>
            </a:r>
            <a:r>
              <a:rPr lang="en-US" sz="2600" dirty="0" err="1"/>
              <a:t>uns</a:t>
            </a:r>
            <a:r>
              <a:rPr lang="en-US" sz="2600" dirty="0"/>
              <a:t> </a:t>
            </a:r>
            <a:r>
              <a:rPr lang="en-US" sz="2600" dirty="0" err="1"/>
              <a:t>eine</a:t>
            </a:r>
            <a:r>
              <a:rPr lang="en-US" sz="2600" dirty="0"/>
              <a:t> </a:t>
            </a:r>
            <a:r>
              <a:rPr lang="en-US" sz="2600" dirty="0" err="1"/>
              <a:t>Rückmeldung</a:t>
            </a:r>
            <a:r>
              <a:rPr lang="en-US" sz="2600" dirty="0"/>
              <a:t> </a:t>
            </a:r>
            <a:r>
              <a:rPr lang="en-US" sz="2600" dirty="0" err="1"/>
              <a:t>gegeben</a:t>
            </a:r>
            <a:endParaRPr lang="en-US" sz="2600" dirty="0"/>
          </a:p>
          <a:p>
            <a:pPr marL="228600" indent="0">
              <a:buNone/>
            </a:pPr>
            <a:endParaRPr lang="en-US" dirty="0"/>
          </a:p>
          <a:p>
            <a:pPr marL="228600" indent="0">
              <a:buNone/>
            </a:pPr>
            <a:r>
              <a:rPr lang="en-US" sz="2600" b="1" dirty="0" err="1"/>
              <a:t>Netzeinspeiseleistung</a:t>
            </a:r>
            <a:r>
              <a:rPr lang="en-US" sz="2600" b="1" dirty="0"/>
              <a:t> – Was </a:t>
            </a:r>
            <a:r>
              <a:rPr lang="en-US" sz="2600" b="1" dirty="0" err="1"/>
              <a:t>wir</a:t>
            </a:r>
            <a:r>
              <a:rPr lang="en-US" sz="2600" b="1" dirty="0"/>
              <a:t> </a:t>
            </a:r>
            <a:r>
              <a:rPr lang="en-US" sz="2600" b="1" dirty="0" err="1"/>
              <a:t>abgeben</a:t>
            </a:r>
            <a:r>
              <a:rPr lang="en-US" sz="2600" b="1" dirty="0"/>
              <a:t> </a:t>
            </a:r>
            <a:r>
              <a:rPr lang="en-US" sz="2600" b="1" dirty="0" err="1"/>
              <a:t>z.B.</a:t>
            </a:r>
            <a:r>
              <a:rPr lang="en-US" sz="2600" b="1" dirty="0"/>
              <a:t> </a:t>
            </a:r>
            <a:r>
              <a:rPr lang="en-US" sz="2600" b="1" dirty="0" err="1"/>
              <a:t>mit</a:t>
            </a:r>
            <a:r>
              <a:rPr lang="en-US" sz="2600" b="1" dirty="0"/>
              <a:t> Solar</a:t>
            </a:r>
          </a:p>
          <a:p>
            <a:pPr marL="571500" indent="-342900">
              <a:buFont typeface="Wingdings" pitchFamily="2" charset="2"/>
              <a:buChar char="§"/>
            </a:pPr>
            <a:r>
              <a:rPr lang="en-US" sz="2200" dirty="0" err="1"/>
              <a:t>Stellt</a:t>
            </a:r>
            <a:r>
              <a:rPr lang="en-US" sz="2200" dirty="0"/>
              <a:t> </a:t>
            </a:r>
            <a:r>
              <a:rPr lang="en-US" sz="2200" dirty="0" err="1"/>
              <a:t>heute</a:t>
            </a:r>
            <a:r>
              <a:rPr lang="en-US" sz="2200" dirty="0"/>
              <a:t> und </a:t>
            </a:r>
            <a:r>
              <a:rPr lang="en-US" sz="2200" dirty="0" err="1"/>
              <a:t>auch</a:t>
            </a:r>
            <a:r>
              <a:rPr lang="en-US" sz="2200" dirty="0"/>
              <a:t> in Zukunft </a:t>
            </a:r>
            <a:r>
              <a:rPr lang="en-US" sz="2200" dirty="0" err="1"/>
              <a:t>kein</a:t>
            </a:r>
            <a:r>
              <a:rPr lang="en-US" sz="2200" dirty="0"/>
              <a:t> Problem </a:t>
            </a:r>
            <a:r>
              <a:rPr lang="en-US" sz="2200" dirty="0" err="1"/>
              <a:t>dar</a:t>
            </a:r>
            <a:r>
              <a:rPr lang="en-US" sz="2200" dirty="0"/>
              <a:t>. Wir </a:t>
            </a:r>
            <a:r>
              <a:rPr lang="en-US" sz="2200" dirty="0" err="1"/>
              <a:t>sind</a:t>
            </a:r>
            <a:r>
              <a:rPr lang="en-US" sz="2200" dirty="0"/>
              <a:t> gut </a:t>
            </a:r>
            <a:r>
              <a:rPr lang="en-US" sz="2200" dirty="0" err="1"/>
              <a:t>aufgestellt</a:t>
            </a:r>
            <a:endParaRPr lang="en-US" sz="2200" dirty="0"/>
          </a:p>
          <a:p>
            <a:pPr marL="514350" indent="-285750"/>
            <a:endParaRPr lang="en-US" dirty="0"/>
          </a:p>
          <a:p>
            <a:pPr marL="228600" indent="0">
              <a:buNone/>
            </a:pPr>
            <a:r>
              <a:rPr lang="en-US" sz="2600" b="1" dirty="0" err="1"/>
              <a:t>Netzbezugsleistung</a:t>
            </a:r>
            <a:r>
              <a:rPr lang="en-US" sz="2600" b="1" dirty="0"/>
              <a:t> – Was </a:t>
            </a:r>
            <a:r>
              <a:rPr lang="en-US" sz="2600" b="1" dirty="0" err="1"/>
              <a:t>wir</a:t>
            </a:r>
            <a:r>
              <a:rPr lang="en-US" sz="2600" b="1" dirty="0"/>
              <a:t> </a:t>
            </a:r>
            <a:r>
              <a:rPr lang="en-US" sz="2600" b="1" dirty="0" err="1"/>
              <a:t>beziehen</a:t>
            </a:r>
            <a:r>
              <a:rPr lang="en-US" sz="2600" b="1" dirty="0"/>
              <a:t> </a:t>
            </a:r>
            <a:r>
              <a:rPr lang="en-US" sz="2600" b="1" dirty="0" err="1"/>
              <a:t>z.B.</a:t>
            </a:r>
            <a:r>
              <a:rPr lang="en-US" sz="2600" b="1" dirty="0"/>
              <a:t> </a:t>
            </a:r>
            <a:r>
              <a:rPr lang="en-US" sz="2600" b="1" dirty="0" err="1"/>
              <a:t>Haushalt</a:t>
            </a:r>
            <a:r>
              <a:rPr lang="en-US" sz="2600" b="1" dirty="0"/>
              <a:t> </a:t>
            </a:r>
            <a:r>
              <a:rPr lang="en-US" sz="2600" b="1" dirty="0" err="1"/>
              <a:t>oder</a:t>
            </a:r>
            <a:r>
              <a:rPr lang="en-US" sz="2600" b="1" dirty="0"/>
              <a:t> Auto laden</a:t>
            </a:r>
          </a:p>
          <a:p>
            <a:pPr marL="571500" indent="-342900">
              <a:buFont typeface="Wingdings" pitchFamily="2" charset="2"/>
              <a:buChar char="§"/>
            </a:pPr>
            <a:r>
              <a:rPr lang="en-US" sz="2200" dirty="0" err="1"/>
              <a:t>Im</a:t>
            </a:r>
            <a:r>
              <a:rPr lang="en-US" sz="2200" dirty="0"/>
              <a:t> Moment </a:t>
            </a:r>
            <a:r>
              <a:rPr lang="en-US" sz="2200" dirty="0" err="1"/>
              <a:t>ist</a:t>
            </a:r>
            <a:r>
              <a:rPr lang="en-US" sz="2200" dirty="0"/>
              <a:t> es </a:t>
            </a:r>
            <a:r>
              <a:rPr lang="en-US" sz="2200" dirty="0" err="1"/>
              <a:t>noch</a:t>
            </a:r>
            <a:r>
              <a:rPr lang="en-US" sz="2200" dirty="0"/>
              <a:t> in Ordnung. Es </a:t>
            </a:r>
            <a:r>
              <a:rPr lang="en-US" sz="2200" dirty="0" err="1"/>
              <a:t>könnte</a:t>
            </a:r>
            <a:r>
              <a:rPr lang="en-US" sz="2200" dirty="0"/>
              <a:t> </a:t>
            </a:r>
            <a:r>
              <a:rPr lang="en-US" sz="2200" dirty="0" err="1"/>
              <a:t>aber</a:t>
            </a:r>
            <a:r>
              <a:rPr lang="en-US" sz="2200" dirty="0"/>
              <a:t> in Zukunft </a:t>
            </a:r>
            <a:r>
              <a:rPr lang="en-US" sz="2200" dirty="0" err="1"/>
              <a:t>bei</a:t>
            </a:r>
            <a:r>
              <a:rPr lang="en-US" sz="2200" dirty="0"/>
              <a:t> </a:t>
            </a:r>
            <a:r>
              <a:rPr lang="en-US" sz="2200" dirty="0" err="1"/>
              <a:t>wachsender</a:t>
            </a:r>
            <a:r>
              <a:rPr lang="en-US" sz="2200" dirty="0"/>
              <a:t> E-</a:t>
            </a:r>
            <a:r>
              <a:rPr lang="en-US" sz="2200" dirty="0" err="1"/>
              <a:t>Mobilität</a:t>
            </a:r>
            <a:r>
              <a:rPr lang="en-US" sz="2200" dirty="0"/>
              <a:t> </a:t>
            </a:r>
            <a:r>
              <a:rPr lang="en-US" sz="2200" dirty="0" err="1"/>
              <a:t>Probleme</a:t>
            </a:r>
            <a:r>
              <a:rPr lang="en-US" sz="2200" dirty="0"/>
              <a:t> </a:t>
            </a:r>
            <a:r>
              <a:rPr lang="en-US" sz="2200" dirty="0" err="1"/>
              <a:t>darstellen</a:t>
            </a:r>
            <a:r>
              <a:rPr lang="en-US" sz="2200" dirty="0"/>
              <a:t>.</a:t>
            </a:r>
          </a:p>
          <a:p>
            <a:pPr marL="228600" indent="0">
              <a:buNone/>
            </a:pPr>
            <a:endParaRPr lang="en-US" dirty="0"/>
          </a:p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rPr lang="en-US" sz="2600" b="1" dirty="0" err="1"/>
              <a:t>Hinweis</a:t>
            </a:r>
            <a:r>
              <a:rPr lang="en-US" sz="2600" b="1" dirty="0"/>
              <a:t> auf </a:t>
            </a:r>
            <a:r>
              <a:rPr lang="en-US" sz="2600" b="1" dirty="0" err="1"/>
              <a:t>Ladestationen</a:t>
            </a:r>
            <a:endParaRPr lang="en-US" sz="2600" b="1" dirty="0"/>
          </a:p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rPr lang="en-US" sz="2200" dirty="0"/>
              <a:t>Reminder E-</a:t>
            </a:r>
            <a:r>
              <a:rPr lang="en-US" sz="2200" dirty="0" err="1"/>
              <a:t>Autoladestationen</a:t>
            </a:r>
            <a:r>
              <a:rPr lang="en-US" sz="2200" dirty="0"/>
              <a:t>: </a:t>
            </a:r>
            <a:r>
              <a:rPr lang="en-US" sz="2200" dirty="0" err="1"/>
              <a:t>Meldepflicht</a:t>
            </a:r>
            <a:r>
              <a:rPr lang="en-US" sz="2200" dirty="0"/>
              <a:t> </a:t>
            </a:r>
            <a:r>
              <a:rPr lang="en-US" sz="2200" dirty="0" err="1"/>
              <a:t>z.H</a:t>
            </a:r>
            <a:r>
              <a:rPr lang="en-US" sz="2200" dirty="0"/>
              <a:t>. </a:t>
            </a:r>
            <a:r>
              <a:rPr lang="en-US" sz="2200" dirty="0" err="1"/>
              <a:t>Vorstand</a:t>
            </a:r>
            <a:r>
              <a:rPr lang="en-US" sz="2200" dirty="0"/>
              <a:t> </a:t>
            </a:r>
            <a:r>
              <a:rPr lang="en-US" sz="2200" dirty="0" err="1"/>
              <a:t>bei</a:t>
            </a:r>
            <a:r>
              <a:rPr lang="en-US" sz="2200" dirty="0"/>
              <a:t> </a:t>
            </a:r>
            <a:r>
              <a:rPr lang="en-US" sz="2200" dirty="0" err="1"/>
              <a:t>neuer</a:t>
            </a:r>
            <a:r>
              <a:rPr lang="en-US" sz="2200" dirty="0"/>
              <a:t> </a:t>
            </a:r>
            <a:r>
              <a:rPr lang="en-US" sz="2200" dirty="0" err="1"/>
              <a:t>Ladestation</a:t>
            </a:r>
            <a:endParaRPr sz="2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71127-5E45-381E-F1CD-B17FA4E2A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Projekt – </a:t>
            </a:r>
            <a:r>
              <a:rPr lang="en-US" dirty="0" err="1"/>
              <a:t>Wasserpumpen</a:t>
            </a:r>
            <a:r>
              <a:rPr lang="en-US" dirty="0"/>
              <a:t> und </a:t>
            </a:r>
            <a:r>
              <a:rPr lang="en-US" dirty="0" err="1"/>
              <a:t>Warnsystem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645173-381C-2DF3-C9A7-76C0FEF2A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/>
              <a:t>Wir </a:t>
            </a:r>
            <a:r>
              <a:rPr lang="en-US" sz="2400" dirty="0" err="1"/>
              <a:t>haben</a:t>
            </a:r>
            <a:r>
              <a:rPr lang="en-US" sz="2400" dirty="0"/>
              <a:t> alle </a:t>
            </a:r>
            <a:r>
              <a:rPr lang="en-US" sz="2400" dirty="0" err="1"/>
              <a:t>Wasserpumpen</a:t>
            </a:r>
            <a:r>
              <a:rPr lang="en-US" sz="2400" dirty="0"/>
              <a:t> und </a:t>
            </a:r>
            <a:r>
              <a:rPr lang="en-US" sz="2400" dirty="0" err="1"/>
              <a:t>Warnsystem</a:t>
            </a:r>
            <a:r>
              <a:rPr lang="en-US" sz="2400" dirty="0"/>
              <a:t> </a:t>
            </a:r>
            <a:r>
              <a:rPr lang="en-US" sz="2400" dirty="0" err="1"/>
              <a:t>überprüfen</a:t>
            </a:r>
            <a:r>
              <a:rPr lang="en-US" sz="2400" dirty="0"/>
              <a:t> </a:t>
            </a:r>
            <a:r>
              <a:rPr lang="en-US" sz="2400" dirty="0" err="1"/>
              <a:t>lassen</a:t>
            </a:r>
            <a:endParaRPr lang="en-US" sz="2400" dirty="0"/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Auch </a:t>
            </a:r>
            <a:r>
              <a:rPr lang="en-US" sz="2400" dirty="0" err="1"/>
              <a:t>entstand</a:t>
            </a:r>
            <a:r>
              <a:rPr lang="en-US" sz="2400" dirty="0"/>
              <a:t> </a:t>
            </a:r>
            <a:r>
              <a:rPr lang="en-US" sz="2400" dirty="0" err="1"/>
              <a:t>eine</a:t>
            </a:r>
            <a:r>
              <a:rPr lang="en-US" sz="2400" dirty="0"/>
              <a:t> </a:t>
            </a:r>
            <a:r>
              <a:rPr lang="en-US" sz="2400" dirty="0" err="1"/>
              <a:t>Berechnung</a:t>
            </a:r>
            <a:r>
              <a:rPr lang="en-US" sz="2400" dirty="0"/>
              <a:t> </a:t>
            </a:r>
            <a:r>
              <a:rPr lang="en-US" sz="2400" dirty="0" err="1"/>
              <a:t>welche</a:t>
            </a:r>
            <a:r>
              <a:rPr lang="en-US" sz="2400" dirty="0"/>
              <a:t> </a:t>
            </a:r>
            <a:r>
              <a:rPr lang="en-US" sz="2400" dirty="0" err="1"/>
              <a:t>Wassermenge</a:t>
            </a:r>
            <a:r>
              <a:rPr lang="en-US" sz="2400" dirty="0"/>
              <a:t> ca. in </a:t>
            </a:r>
            <a:r>
              <a:rPr lang="en-US" sz="2400" dirty="0" err="1"/>
              <a:t>welche</a:t>
            </a:r>
            <a:r>
              <a:rPr lang="en-US" sz="2400" dirty="0"/>
              <a:t> </a:t>
            </a:r>
            <a:r>
              <a:rPr lang="en-US" sz="2400" dirty="0" err="1"/>
              <a:t>Pumpe</a:t>
            </a:r>
            <a:r>
              <a:rPr lang="en-US" sz="2400" dirty="0"/>
              <a:t> </a:t>
            </a:r>
            <a:r>
              <a:rPr lang="en-US" sz="2400" dirty="0" err="1"/>
              <a:t>fliesst</a:t>
            </a:r>
            <a:endParaRPr lang="en-US" sz="2400" dirty="0"/>
          </a:p>
          <a:p>
            <a:pPr marL="123444" indent="0">
              <a:buNone/>
            </a:pPr>
            <a:endParaRPr lang="en-US" dirty="0"/>
          </a:p>
          <a:p>
            <a:pPr marL="123444" indent="0">
              <a:buNone/>
            </a:pPr>
            <a:r>
              <a:rPr lang="en-US" sz="2400" b="1" dirty="0" err="1"/>
              <a:t>Welche</a:t>
            </a:r>
            <a:r>
              <a:rPr lang="en-US" sz="2400" b="1" dirty="0"/>
              <a:t> </a:t>
            </a:r>
            <a:r>
              <a:rPr lang="en-US" sz="2400" b="1" dirty="0" err="1"/>
              <a:t>Arbeiten</a:t>
            </a:r>
            <a:r>
              <a:rPr lang="en-US" sz="2400" b="1" dirty="0"/>
              <a:t> </a:t>
            </a:r>
            <a:r>
              <a:rPr lang="en-US" sz="2400" b="1" dirty="0" err="1"/>
              <a:t>wurden</a:t>
            </a:r>
            <a:r>
              <a:rPr lang="en-US" sz="2400" b="1" dirty="0"/>
              <a:t> </a:t>
            </a:r>
            <a:r>
              <a:rPr lang="en-US" sz="2400" b="1" dirty="0" err="1"/>
              <a:t>durchgeführt</a:t>
            </a:r>
            <a:endParaRPr lang="en-US" sz="2400" b="1" dirty="0"/>
          </a:p>
          <a:p>
            <a:pPr>
              <a:buFont typeface="Wingdings" pitchFamily="2" charset="2"/>
              <a:buChar char="§"/>
            </a:pPr>
            <a:r>
              <a:rPr lang="en-US" sz="2400" dirty="0" err="1"/>
              <a:t>Pumpenschacht</a:t>
            </a:r>
            <a:r>
              <a:rPr lang="en-US" sz="2400" dirty="0"/>
              <a:t> in der Reihe 2-16 </a:t>
            </a:r>
            <a:r>
              <a:rPr lang="en-US" sz="2400" dirty="0" err="1"/>
              <a:t>musste</a:t>
            </a:r>
            <a:r>
              <a:rPr lang="en-US" sz="2400" dirty="0"/>
              <a:t> </a:t>
            </a:r>
            <a:r>
              <a:rPr lang="en-US" sz="2400" dirty="0" err="1"/>
              <a:t>erweitert</a:t>
            </a:r>
            <a:r>
              <a:rPr lang="en-US" sz="2400" dirty="0"/>
              <a:t> </a:t>
            </a:r>
            <a:r>
              <a:rPr lang="en-US" sz="2400" dirty="0" err="1"/>
              <a:t>werden</a:t>
            </a:r>
            <a:endParaRPr lang="en-US" sz="2400" dirty="0"/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Schwimmer, </a:t>
            </a:r>
            <a:r>
              <a:rPr lang="en-US" sz="2400" dirty="0" err="1"/>
              <a:t>Steuerung</a:t>
            </a:r>
            <a:r>
              <a:rPr lang="en-US" sz="2400" dirty="0"/>
              <a:t> und </a:t>
            </a:r>
            <a:r>
              <a:rPr lang="en-US" sz="2400" dirty="0" err="1"/>
              <a:t>eine</a:t>
            </a:r>
            <a:r>
              <a:rPr lang="en-US" sz="2400" dirty="0"/>
              <a:t> </a:t>
            </a:r>
            <a:r>
              <a:rPr lang="en-US" sz="2400" dirty="0" err="1"/>
              <a:t>Pumpe</a:t>
            </a:r>
            <a:r>
              <a:rPr lang="en-US" sz="2400" dirty="0"/>
              <a:t> </a:t>
            </a:r>
            <a:r>
              <a:rPr lang="en-US" sz="2400" dirty="0" err="1"/>
              <a:t>musste</a:t>
            </a:r>
            <a:r>
              <a:rPr lang="en-US" sz="2400" dirty="0"/>
              <a:t> </a:t>
            </a:r>
            <a:r>
              <a:rPr lang="en-US" sz="2400" dirty="0" err="1"/>
              <a:t>ersetzt</a:t>
            </a:r>
            <a:r>
              <a:rPr lang="en-US" sz="2400" dirty="0"/>
              <a:t> </a:t>
            </a:r>
            <a:r>
              <a:rPr lang="en-US" sz="2400" dirty="0" err="1"/>
              <a:t>werden</a:t>
            </a:r>
            <a:endParaRPr lang="en-US" sz="2400" dirty="0"/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Zwei </a:t>
            </a:r>
            <a:r>
              <a:rPr lang="en-US" sz="2400" dirty="0" err="1"/>
              <a:t>Dolendeckel</a:t>
            </a:r>
            <a:r>
              <a:rPr lang="en-US" sz="2400" dirty="0"/>
              <a:t> </a:t>
            </a:r>
            <a:r>
              <a:rPr lang="en-US" sz="2400" dirty="0" err="1"/>
              <a:t>musste</a:t>
            </a:r>
            <a:r>
              <a:rPr lang="en-US" sz="2400" dirty="0"/>
              <a:t> </a:t>
            </a:r>
            <a:r>
              <a:rPr lang="en-US" sz="2400" dirty="0" err="1"/>
              <a:t>ersetzt</a:t>
            </a:r>
            <a:r>
              <a:rPr lang="en-US" sz="2400" dirty="0"/>
              <a:t> </a:t>
            </a:r>
            <a:r>
              <a:rPr lang="en-US" sz="2400" dirty="0" err="1"/>
              <a:t>werden</a:t>
            </a:r>
            <a:endParaRPr lang="en-US" sz="2400" dirty="0"/>
          </a:p>
          <a:p>
            <a:pPr>
              <a:buFont typeface="Wingdings" pitchFamily="2" charset="2"/>
              <a:buChar char="§"/>
            </a:pPr>
            <a:r>
              <a:rPr lang="en-US" sz="2400" dirty="0" err="1"/>
              <a:t>Reinigung</a:t>
            </a:r>
            <a:r>
              <a:rPr lang="en-US" sz="2400" dirty="0"/>
              <a:t> </a:t>
            </a:r>
            <a:r>
              <a:rPr lang="en-US" sz="2400" dirty="0" err="1"/>
              <a:t>aller</a:t>
            </a:r>
            <a:r>
              <a:rPr lang="en-US" sz="2400" dirty="0"/>
              <a:t> </a:t>
            </a:r>
            <a:r>
              <a:rPr lang="en-US" sz="2400" dirty="0" err="1"/>
              <a:t>Schächte</a:t>
            </a:r>
            <a:r>
              <a:rPr lang="en-US" sz="2400" dirty="0"/>
              <a:t> und </a:t>
            </a:r>
            <a:r>
              <a:rPr lang="en-US" sz="2400" dirty="0" err="1"/>
              <a:t>Wasserpumpen</a:t>
            </a:r>
            <a:endParaRPr lang="en-CH" sz="2400" dirty="0"/>
          </a:p>
        </p:txBody>
      </p:sp>
    </p:spTree>
    <p:extLst>
      <p:ext uri="{BB962C8B-B14F-4D97-AF65-F5344CB8AC3E}">
        <p14:creationId xmlns:p14="http://schemas.microsoft.com/office/powerpoint/2010/main" val="1573315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F172B-4E23-2103-68C9-925BF90F8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54EE5-55D2-7BA4-CC01-5968D7A5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Projekt – Kaspi </a:t>
            </a:r>
            <a:r>
              <a:rPr lang="en-US" dirty="0" err="1"/>
              <a:t>Chronik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4F4E3C-C0F7-5373-A1E4-C4639F7946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de-DE" sz="2400" dirty="0"/>
              <a:t>Arbeitsgruppe bestehend aus Moni Tiziani, Rolf Schumacher und Martin Frei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Kaspi-Chronik ist zu 90% fertig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Die Arbeitsgruppe macht sich gedanken, in welcher Form es veröffentlicht wird</a:t>
            </a:r>
          </a:p>
          <a:p>
            <a:pPr>
              <a:buFont typeface="Wingdings" pitchFamily="2" charset="2"/>
              <a:buChar char="§"/>
            </a:pPr>
            <a:r>
              <a:rPr lang="de-DE" sz="2400" u="sng" dirty="0"/>
              <a:t>Wir freuen uns bereits heute, das wunderbare Resultat zu sehen</a:t>
            </a:r>
            <a:endParaRPr lang="en-CH" sz="2400" u="sng" dirty="0"/>
          </a:p>
        </p:txBody>
      </p:sp>
    </p:spTree>
    <p:extLst>
      <p:ext uri="{BB962C8B-B14F-4D97-AF65-F5344CB8AC3E}">
        <p14:creationId xmlns:p14="http://schemas.microsoft.com/office/powerpoint/2010/main" val="210073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3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 err="1"/>
              <a:t>Ziele</a:t>
            </a:r>
            <a:r>
              <a:rPr lang="en-US" dirty="0"/>
              <a:t> 2025</a:t>
            </a:r>
            <a:endParaRPr dirty="0">
              <a:highlight>
                <a:schemeClr val="accent6"/>
              </a:highlight>
            </a:endParaRPr>
          </a:p>
        </p:txBody>
      </p:sp>
      <p:sp>
        <p:nvSpPr>
          <p:cNvPr id="226" name="Google Shape;226;p43"/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/>
              <a:t>Überarbeitung</a:t>
            </a:r>
            <a:r>
              <a:rPr lang="en-US" sz="2400" dirty="0"/>
              <a:t> Agenda für die GV 			</a:t>
            </a:r>
            <a:r>
              <a:rPr lang="en-US" sz="2400" dirty="0">
                <a:sym typeface="Wingdings" panose="05000000000000000000" pitchFamily="2" charset="2"/>
              </a:rPr>
              <a:t>			</a:t>
            </a:r>
            <a:r>
              <a:rPr lang="en-US" sz="2400" dirty="0"/>
              <a:t>Ja</a:t>
            </a:r>
            <a:endParaRPr sz="2400" dirty="0"/>
          </a:p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/>
              <a:t>Budget </a:t>
            </a:r>
            <a:r>
              <a:rPr lang="en-US" sz="2400" dirty="0" err="1"/>
              <a:t>aufnehmen</a:t>
            </a:r>
            <a:r>
              <a:rPr lang="en-US" sz="2400" dirty="0"/>
              <a:t> an der GV 2026 </a:t>
            </a:r>
            <a:r>
              <a:rPr lang="en-US" sz="2400" dirty="0" err="1"/>
              <a:t>inkl</a:t>
            </a:r>
            <a:r>
              <a:rPr lang="en-US" sz="2400" dirty="0"/>
              <a:t>. </a:t>
            </a:r>
            <a:r>
              <a:rPr lang="en-US" sz="2400" dirty="0" err="1"/>
              <a:t>Abnahme</a:t>
            </a:r>
            <a:r>
              <a:rPr lang="en-US" sz="2400" dirty="0"/>
              <a:t>	</a:t>
            </a:r>
            <a:r>
              <a:rPr lang="en-US" sz="2400" dirty="0">
                <a:sym typeface="Wingdings" panose="05000000000000000000" pitchFamily="2" charset="2"/>
              </a:rPr>
              <a:t>			</a:t>
            </a:r>
            <a:r>
              <a:rPr lang="en-US" sz="2400" dirty="0"/>
              <a:t>Ja</a:t>
            </a:r>
            <a:endParaRPr sz="2400" dirty="0"/>
          </a:p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/>
              <a:t>Gartenhäuschen</a:t>
            </a:r>
            <a:r>
              <a:rPr lang="en-US" sz="2400" dirty="0"/>
              <a:t> </a:t>
            </a:r>
            <a:r>
              <a:rPr lang="en-US" sz="2400" dirty="0" err="1"/>
              <a:t>frisch</a:t>
            </a:r>
            <a:r>
              <a:rPr lang="en-US" sz="2400" dirty="0"/>
              <a:t> </a:t>
            </a:r>
            <a:r>
              <a:rPr lang="en-US" sz="2400" dirty="0" err="1"/>
              <a:t>streichen</a:t>
            </a:r>
            <a:r>
              <a:rPr lang="en-US" sz="2400" dirty="0"/>
              <a:t>				</a:t>
            </a:r>
            <a:r>
              <a:rPr lang="en-US" sz="2400" dirty="0">
                <a:sym typeface="Wingdings" panose="05000000000000000000" pitchFamily="2" charset="2"/>
              </a:rPr>
              <a:t>			</a:t>
            </a:r>
            <a:r>
              <a:rPr lang="en-US" sz="2400" dirty="0"/>
              <a:t>Ja </a:t>
            </a:r>
            <a:r>
              <a:rPr lang="en-US" sz="2000" dirty="0"/>
              <a:t>Danke an Rolf Schumacher, Cécile </a:t>
            </a:r>
            <a:r>
              <a:rPr lang="en-US" sz="2000" dirty="0" err="1"/>
              <a:t>Buholzer</a:t>
            </a:r>
            <a:r>
              <a:rPr lang="en-US" sz="2000" dirty="0"/>
              <a:t> und Fredy </a:t>
            </a:r>
            <a:r>
              <a:rPr lang="en-US" sz="2000" dirty="0" err="1"/>
              <a:t>Buholzer</a:t>
            </a:r>
            <a:r>
              <a:rPr lang="en-US" sz="2000" dirty="0"/>
              <a:t> </a:t>
            </a:r>
            <a:r>
              <a:rPr lang="en-US" sz="2000" dirty="0" err="1"/>
              <a:t>fürs</a:t>
            </a:r>
            <a:r>
              <a:rPr lang="en-US" sz="2000" dirty="0"/>
              <a:t> </a:t>
            </a:r>
            <a:r>
              <a:rPr lang="en-US" sz="2000" dirty="0" err="1"/>
              <a:t>Streichen</a:t>
            </a:r>
            <a:br>
              <a:rPr lang="en-US" sz="2000" dirty="0"/>
            </a:br>
            <a:r>
              <a:rPr lang="en-US" sz="2000" dirty="0"/>
              <a:t>Danke an Roman </a:t>
            </a:r>
            <a:r>
              <a:rPr lang="en-US" sz="2000" dirty="0" err="1"/>
              <a:t>Schärli</a:t>
            </a:r>
            <a:r>
              <a:rPr lang="en-US" sz="2000" dirty="0"/>
              <a:t> für die </a:t>
            </a:r>
            <a:r>
              <a:rPr lang="en-US" sz="2000" dirty="0" err="1"/>
              <a:t>Anbringung</a:t>
            </a:r>
            <a:r>
              <a:rPr lang="en-US" sz="2000" dirty="0"/>
              <a:t> der </a:t>
            </a:r>
            <a:r>
              <a:rPr lang="en-US" sz="2000" dirty="0" err="1"/>
              <a:t>Schlüsselbox</a:t>
            </a:r>
            <a:endParaRPr sz="2000" dirty="0"/>
          </a:p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/>
              <a:t>Erneuerung</a:t>
            </a:r>
            <a:r>
              <a:rPr lang="en-US" sz="2400" dirty="0"/>
              <a:t> </a:t>
            </a:r>
            <a:r>
              <a:rPr lang="en-US" sz="2400" dirty="0" err="1"/>
              <a:t>Wasserpumpen</a:t>
            </a:r>
            <a:r>
              <a:rPr lang="en-US" sz="2400" dirty="0"/>
              <a:t> und </a:t>
            </a:r>
            <a:r>
              <a:rPr lang="en-US" sz="2400" dirty="0" err="1"/>
              <a:t>Warnsystem</a:t>
            </a:r>
            <a:r>
              <a:rPr lang="en-US" sz="2400" dirty="0"/>
              <a:t>		</a:t>
            </a:r>
            <a:r>
              <a:rPr lang="en-US" sz="2400" dirty="0">
                <a:sym typeface="Wingdings" panose="05000000000000000000" pitchFamily="2" charset="2"/>
              </a:rPr>
              <a:t> 			J</a:t>
            </a:r>
            <a:r>
              <a:rPr lang="en-US" sz="2400" dirty="0"/>
              <a:t>a</a:t>
            </a:r>
            <a:endParaRPr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4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/>
              <a:t>AGENDA</a:t>
            </a:r>
            <a:endParaRPr/>
          </a:p>
        </p:txBody>
      </p:sp>
      <p:pic>
        <p:nvPicPr>
          <p:cNvPr id="234" name="Google Shape;234;p44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3" b="11613"/>
          <a:stretch/>
        </p:blipFill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Google Shape;119;p2">
            <a:extLst>
              <a:ext uri="{FF2B5EF4-FFF2-40B4-BE49-F238E27FC236}">
                <a16:creationId xmlns:a16="http://schemas.microsoft.com/office/drawing/2014/main" id="{1BA3480F-6D93-EF25-B21F-F375EC2DAB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b="1" dirty="0" err="1">
                <a:solidFill>
                  <a:schemeClr val="accent4"/>
                </a:solidFill>
              </a:rPr>
              <a:t>Jahresrechnung</a:t>
            </a:r>
            <a:r>
              <a:rPr lang="en-US" sz="1600" b="1" dirty="0">
                <a:solidFill>
                  <a:schemeClr val="accent4"/>
                </a:solidFill>
              </a:rPr>
              <a:t> 2025</a:t>
            </a:r>
            <a:endParaRPr sz="1600" b="1" dirty="0">
              <a:solidFill>
                <a:schemeClr val="accent4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None/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5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endParaRPr dirty="0"/>
          </a:p>
        </p:txBody>
      </p:sp>
      <p:sp>
        <p:nvSpPr>
          <p:cNvPr id="240" name="Google Shape;240;p45"/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515454-C8D1-04AB-1049-AD410E36B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936" y="114627"/>
            <a:ext cx="5596127" cy="66287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/>
              <a:t>AGENDA</a:t>
            </a:r>
            <a:endParaRPr/>
          </a:p>
        </p:txBody>
      </p:sp>
      <p:sp>
        <p:nvSpPr>
          <p:cNvPr id="119" name="Google Shape;119;p2"/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None/>
            </a:pPr>
            <a:endParaRPr dirty="0"/>
          </a:p>
        </p:txBody>
      </p:sp>
      <p:pic>
        <p:nvPicPr>
          <p:cNvPr id="120" name="Google Shape;120;p2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3" b="11613"/>
          <a:stretch/>
        </p:blipFill>
        <p:spPr>
          <a:xfrm>
            <a:off x="4242815" y="670765"/>
            <a:ext cx="7491985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>
          <a:extLst>
            <a:ext uri="{FF2B5EF4-FFF2-40B4-BE49-F238E27FC236}">
              <a16:creationId xmlns:a16="http://schemas.microsoft.com/office/drawing/2014/main" id="{86635990-4E11-B907-9F9A-88A892F88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5">
            <a:extLst>
              <a:ext uri="{FF2B5EF4-FFF2-40B4-BE49-F238E27FC236}">
                <a16:creationId xmlns:a16="http://schemas.microsoft.com/office/drawing/2014/main" id="{C668BA6A-831C-899C-186D-D1E1261DA3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endParaRPr dirty="0"/>
          </a:p>
        </p:txBody>
      </p:sp>
      <p:sp>
        <p:nvSpPr>
          <p:cNvPr id="240" name="Google Shape;240;p45">
            <a:extLst>
              <a:ext uri="{FF2B5EF4-FFF2-40B4-BE49-F238E27FC236}">
                <a16:creationId xmlns:a16="http://schemas.microsoft.com/office/drawing/2014/main" id="{5BB60EF9-D1C4-9276-6838-47C7582C79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84FE48-469C-236C-9E27-89F94EEDC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574" y="702156"/>
            <a:ext cx="7000852" cy="580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47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08A3-B715-9DE3-6E5A-CD16C708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Jahresrechnung 2025 - Revisor/in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6B8A1-8AF2-DFF8-FF5C-0E7FA317D1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de-DE" sz="2800" dirty="0"/>
              <a:t>Wort der Revisorin und des Revisoren</a:t>
            </a:r>
          </a:p>
          <a:p>
            <a:pPr>
              <a:buFont typeface="Wingdings" pitchFamily="2" charset="2"/>
              <a:buChar char="§"/>
            </a:pPr>
            <a:r>
              <a:rPr lang="de-DE" sz="2800" dirty="0">
                <a:solidFill>
                  <a:schemeClr val="accent4"/>
                </a:solidFill>
              </a:rPr>
              <a:t>Abstimmung: Jahresrechnung 2025</a:t>
            </a:r>
          </a:p>
        </p:txBody>
      </p:sp>
    </p:spTree>
    <p:extLst>
      <p:ext uri="{BB962C8B-B14F-4D97-AF65-F5344CB8AC3E}">
        <p14:creationId xmlns:p14="http://schemas.microsoft.com/office/powerpoint/2010/main" val="17111740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7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/>
              <a:t>AGENDA</a:t>
            </a:r>
            <a:endParaRPr/>
          </a:p>
        </p:txBody>
      </p:sp>
      <p:pic>
        <p:nvPicPr>
          <p:cNvPr id="254" name="Google Shape;254;p47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3" b="11613"/>
          <a:stretch/>
        </p:blipFill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Google Shape;119;p2">
            <a:extLst>
              <a:ext uri="{FF2B5EF4-FFF2-40B4-BE49-F238E27FC236}">
                <a16:creationId xmlns:a16="http://schemas.microsoft.com/office/drawing/2014/main" id="{C96F26D9-65E6-88C8-6C71-429CAAEC66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b="1" dirty="0" err="1">
                <a:solidFill>
                  <a:schemeClr val="accent4"/>
                </a:solidFill>
              </a:rPr>
              <a:t>Ausblick</a:t>
            </a:r>
            <a:r>
              <a:rPr lang="en-US" sz="1600" b="1" dirty="0">
                <a:solidFill>
                  <a:schemeClr val="accent4"/>
                </a:solidFill>
              </a:rPr>
              <a:t> 2026</a:t>
            </a:r>
            <a:endParaRPr sz="1600" b="1" dirty="0">
              <a:solidFill>
                <a:schemeClr val="accent4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None/>
            </a:pP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9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 err="1"/>
              <a:t>Ziele</a:t>
            </a:r>
            <a:endParaRPr dirty="0"/>
          </a:p>
        </p:txBody>
      </p:sp>
      <p:sp>
        <p:nvSpPr>
          <p:cNvPr id="266" name="Google Shape;266;p49"/>
          <p:cNvSpPr txBox="1">
            <a:spLocks noGrp="1"/>
          </p:cNvSpPr>
          <p:nvPr>
            <p:ph type="body" idx="1"/>
          </p:nvPr>
        </p:nvSpPr>
        <p:spPr>
          <a:xfrm>
            <a:off x="581192" y="2303639"/>
            <a:ext cx="11029500" cy="3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/>
              <a:t>Finalisierung</a:t>
            </a:r>
            <a:r>
              <a:rPr lang="en-US" sz="2400" dirty="0"/>
              <a:t> </a:t>
            </a:r>
            <a:r>
              <a:rPr lang="en-US" sz="2400" dirty="0" err="1"/>
              <a:t>Gestaltungsplan</a:t>
            </a:r>
            <a:endParaRPr sz="2400" dirty="0"/>
          </a:p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/>
              <a:t>Start </a:t>
            </a:r>
            <a:r>
              <a:rPr lang="en-US" sz="2400" dirty="0" err="1"/>
              <a:t>mit</a:t>
            </a:r>
            <a:r>
              <a:rPr lang="en-US" sz="2400" dirty="0"/>
              <a:t> der </a:t>
            </a:r>
            <a:r>
              <a:rPr lang="en-US" sz="2400" dirty="0" err="1"/>
              <a:t>Überarbeitung</a:t>
            </a:r>
            <a:r>
              <a:rPr lang="en-US" sz="2400" dirty="0"/>
              <a:t> des </a:t>
            </a:r>
            <a:r>
              <a:rPr lang="en-US" sz="2400" dirty="0" err="1"/>
              <a:t>Reglementes</a:t>
            </a:r>
            <a:r>
              <a:rPr lang="en-US" sz="2400" dirty="0"/>
              <a:t> (</a:t>
            </a:r>
            <a:r>
              <a:rPr lang="en-US" sz="2400" dirty="0" err="1"/>
              <a:t>nach</a:t>
            </a:r>
            <a:r>
              <a:rPr lang="en-US" sz="2400" dirty="0"/>
              <a:t> </a:t>
            </a:r>
            <a:r>
              <a:rPr lang="en-US" sz="2400" dirty="0" err="1"/>
              <a:t>Gestaltungsplan</a:t>
            </a:r>
            <a:r>
              <a:rPr lang="en-US" sz="2400" dirty="0"/>
              <a:t>!!!)</a:t>
            </a:r>
            <a:endParaRPr sz="2400" dirty="0"/>
          </a:p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/>
              <a:t>Chronik</a:t>
            </a:r>
            <a:r>
              <a:rPr lang="en-US" sz="2400" dirty="0"/>
              <a:t> </a:t>
            </a:r>
            <a:r>
              <a:rPr lang="en-US" sz="2400" dirty="0" err="1"/>
              <a:t>veröffentlichen</a:t>
            </a:r>
            <a:endParaRPr lang="en-US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0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/>
              <a:t>AGENDA</a:t>
            </a:r>
            <a:endParaRPr/>
          </a:p>
        </p:txBody>
      </p:sp>
      <p:pic>
        <p:nvPicPr>
          <p:cNvPr id="274" name="Google Shape;274;p50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3" b="11613"/>
          <a:stretch/>
        </p:blipFill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Google Shape;119;p2">
            <a:extLst>
              <a:ext uri="{FF2B5EF4-FFF2-40B4-BE49-F238E27FC236}">
                <a16:creationId xmlns:a16="http://schemas.microsoft.com/office/drawing/2014/main" id="{2AB2DB7D-DCFA-8B93-1E0E-31A7D71AB6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b="1" dirty="0">
                <a:solidFill>
                  <a:schemeClr val="accent4"/>
                </a:solidFill>
              </a:rPr>
              <a:t>Budget 2026 und </a:t>
            </a:r>
            <a:r>
              <a:rPr lang="en-US" sz="1600" b="1" dirty="0" err="1">
                <a:solidFill>
                  <a:schemeClr val="accent4"/>
                </a:solidFill>
              </a:rPr>
              <a:t>Finanzplan</a:t>
            </a:r>
            <a:endParaRPr sz="1600" b="1" dirty="0">
              <a:solidFill>
                <a:schemeClr val="accent4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None/>
            </a:pP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51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/>
              <a:t>Budget 2026 - Unterhalt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29C636-41DE-83B4-8EEC-0036C01E5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91" y="2484198"/>
            <a:ext cx="11027427" cy="367164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2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 err="1"/>
              <a:t>Finanzplan</a:t>
            </a:r>
            <a:r>
              <a:rPr lang="en-US" dirty="0"/>
              <a:t> - Auf 5 Jahren - </a:t>
            </a:r>
            <a:r>
              <a:rPr lang="en-US" dirty="0" err="1"/>
              <a:t>Unterhalt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0BA0EE-EA65-6773-A91D-422818765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125" y="3429000"/>
            <a:ext cx="8411749" cy="120031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>
          <a:extLst>
            <a:ext uri="{FF2B5EF4-FFF2-40B4-BE49-F238E27FC236}">
              <a16:creationId xmlns:a16="http://schemas.microsoft.com/office/drawing/2014/main" id="{AA18F25F-CED2-08EB-8725-5209E3739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51">
            <a:extLst>
              <a:ext uri="{FF2B5EF4-FFF2-40B4-BE49-F238E27FC236}">
                <a16:creationId xmlns:a16="http://schemas.microsoft.com/office/drawing/2014/main" id="{A26F2970-3E23-E11E-193F-0924F64B8B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/>
              <a:t>Budget 2026 - </a:t>
            </a:r>
            <a:r>
              <a:rPr lang="en-US" dirty="0" err="1"/>
              <a:t>Genossenschaft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E0B597-2531-1A4E-72C0-D64E238CC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92" y="3022793"/>
            <a:ext cx="11029616" cy="313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9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>
          <a:extLst>
            <a:ext uri="{FF2B5EF4-FFF2-40B4-BE49-F238E27FC236}">
              <a16:creationId xmlns:a16="http://schemas.microsoft.com/office/drawing/2014/main" id="{58980E8B-D77E-23E6-9A58-19A92E1D6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2">
            <a:extLst>
              <a:ext uri="{FF2B5EF4-FFF2-40B4-BE49-F238E27FC236}">
                <a16:creationId xmlns:a16="http://schemas.microsoft.com/office/drawing/2014/main" id="{801065C8-6B4A-B77B-8BD5-CFBCF542A9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 err="1"/>
              <a:t>Finanzplan</a:t>
            </a:r>
            <a:r>
              <a:rPr lang="en-US" dirty="0"/>
              <a:t> - Auf 5 Jahren - </a:t>
            </a:r>
            <a:r>
              <a:rPr lang="en-US" dirty="0" err="1"/>
              <a:t>Genossenschaft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95073E-3C95-1913-1192-F3C5C2994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414" y="3429000"/>
            <a:ext cx="9831172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297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>
          <a:extLst>
            <a:ext uri="{FF2B5EF4-FFF2-40B4-BE49-F238E27FC236}">
              <a16:creationId xmlns:a16="http://schemas.microsoft.com/office/drawing/2014/main" id="{8A74ED68-A8F4-9A60-F863-43846535D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8">
            <a:extLst>
              <a:ext uri="{FF2B5EF4-FFF2-40B4-BE49-F238E27FC236}">
                <a16:creationId xmlns:a16="http://schemas.microsoft.com/office/drawing/2014/main" id="{6A354C96-BB68-3ED3-1C94-3E15F6301A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/>
              <a:t>Budget 2026</a:t>
            </a:r>
            <a:endParaRPr dirty="0"/>
          </a:p>
        </p:txBody>
      </p:sp>
      <p:sp>
        <p:nvSpPr>
          <p:cNvPr id="176" name="Google Shape;176;p38">
            <a:extLst>
              <a:ext uri="{FF2B5EF4-FFF2-40B4-BE49-F238E27FC236}">
                <a16:creationId xmlns:a16="http://schemas.microsoft.com/office/drawing/2014/main" id="{D2FEDBDF-7FD6-67FE-CAB1-29EF96E0A3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>
                <a:solidFill>
                  <a:srgbClr val="DC80A7"/>
                </a:solidFill>
              </a:rPr>
              <a:t>Abstimmung</a:t>
            </a:r>
            <a:r>
              <a:rPr lang="en-US" sz="2400" dirty="0">
                <a:solidFill>
                  <a:srgbClr val="DC80A7"/>
                </a:solidFill>
              </a:rPr>
              <a:t>: Budget 2026</a:t>
            </a:r>
            <a:endParaRPr sz="2400" dirty="0"/>
          </a:p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endParaRPr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896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2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dirty="0"/>
              <a:t>AGENDA</a:t>
            </a:r>
            <a:endParaRPr dirty="0"/>
          </a:p>
        </p:txBody>
      </p:sp>
      <p:pic>
        <p:nvPicPr>
          <p:cNvPr id="128" name="Google Shape;128;p32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3" b="11613"/>
          <a:stretch/>
        </p:blipFill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9" name="Google Shape;119;p2">
            <a:extLst>
              <a:ext uri="{FF2B5EF4-FFF2-40B4-BE49-F238E27FC236}">
                <a16:creationId xmlns:a16="http://schemas.microsoft.com/office/drawing/2014/main" id="{B7716BF7-5C76-E7E0-0848-757E854BC4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b="1" dirty="0" err="1">
                <a:solidFill>
                  <a:schemeClr val="accent4"/>
                </a:solidFill>
              </a:rPr>
              <a:t>Begrüssung</a:t>
            </a:r>
            <a:endParaRPr sz="1600" b="1" dirty="0">
              <a:solidFill>
                <a:schemeClr val="accent4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None/>
            </a:pP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3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dirty="0"/>
              <a:t>AGENDA</a:t>
            </a:r>
            <a:endParaRPr dirty="0"/>
          </a:p>
        </p:txBody>
      </p:sp>
      <p:pic>
        <p:nvPicPr>
          <p:cNvPr id="294" name="Google Shape;294;p53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3" b="11613"/>
          <a:stretch/>
        </p:blipFill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Google Shape;119;p2">
            <a:extLst>
              <a:ext uri="{FF2B5EF4-FFF2-40B4-BE49-F238E27FC236}">
                <a16:creationId xmlns:a16="http://schemas.microsoft.com/office/drawing/2014/main" id="{7E446CDD-0B78-9B29-6387-68F7581035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b="1" dirty="0">
                <a:solidFill>
                  <a:schemeClr val="accent4"/>
                </a:solidFill>
              </a:rPr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None/>
            </a:pP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4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/>
              <a:t>Wahlen </a:t>
            </a:r>
            <a:r>
              <a:rPr lang="en-US" dirty="0" err="1"/>
              <a:t>Vorstand</a:t>
            </a:r>
            <a:r>
              <a:rPr lang="en-US" dirty="0"/>
              <a:t> 2026</a:t>
            </a:r>
            <a:endParaRPr dirty="0"/>
          </a:p>
        </p:txBody>
      </p:sp>
      <p:sp>
        <p:nvSpPr>
          <p:cNvPr id="300" name="Google Shape;300;p54"/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/>
              <a:t>2026 </a:t>
            </a:r>
            <a:r>
              <a:rPr lang="en-US" sz="2400" dirty="0" err="1"/>
              <a:t>ist</a:t>
            </a:r>
            <a:r>
              <a:rPr lang="en-US" sz="2400" dirty="0"/>
              <a:t> </a:t>
            </a:r>
            <a:r>
              <a:rPr lang="en-US" sz="2400" u="sng" dirty="0" err="1"/>
              <a:t>kein</a:t>
            </a:r>
            <a:r>
              <a:rPr lang="en-US" sz="2400" dirty="0"/>
              <a:t> </a:t>
            </a:r>
            <a:r>
              <a:rPr lang="en-US" sz="2400" dirty="0" err="1"/>
              <a:t>offizielles</a:t>
            </a:r>
            <a:r>
              <a:rPr lang="en-US" sz="2400" dirty="0"/>
              <a:t> </a:t>
            </a:r>
            <a:r>
              <a:rPr lang="en-US" sz="2400" dirty="0" err="1"/>
              <a:t>Wahljahr</a:t>
            </a:r>
            <a:r>
              <a:rPr lang="en-US" sz="2400" dirty="0"/>
              <a:t> für den </a:t>
            </a:r>
            <a:r>
              <a:rPr lang="en-US" sz="2400" dirty="0" err="1"/>
              <a:t>Vorstand</a:t>
            </a:r>
            <a:endParaRPr sz="2400" dirty="0"/>
          </a:p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>
                <a:solidFill>
                  <a:schemeClr val="dk1"/>
                </a:solidFill>
              </a:rPr>
              <a:t>keine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Mutationen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im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Vorstand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55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/>
              <a:t>Wahlen </a:t>
            </a:r>
            <a:r>
              <a:rPr lang="en-US" dirty="0" err="1"/>
              <a:t>Berater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306" name="Google Shape;306;p55"/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/>
              <a:t>2026 </a:t>
            </a:r>
            <a:r>
              <a:rPr lang="en-US" sz="2400" dirty="0" err="1"/>
              <a:t>ist</a:t>
            </a:r>
            <a:r>
              <a:rPr lang="en-US" sz="2400" dirty="0"/>
              <a:t> </a:t>
            </a:r>
            <a:r>
              <a:rPr lang="en-US" sz="2400" u="sng" dirty="0" err="1"/>
              <a:t>kein</a:t>
            </a:r>
            <a:r>
              <a:rPr lang="en-US" sz="2400" dirty="0"/>
              <a:t> </a:t>
            </a:r>
            <a:r>
              <a:rPr lang="en-US" sz="2400" dirty="0" err="1"/>
              <a:t>offizielles</a:t>
            </a:r>
            <a:r>
              <a:rPr lang="en-US" sz="2400" dirty="0"/>
              <a:t> </a:t>
            </a:r>
            <a:r>
              <a:rPr lang="en-US" sz="2400" dirty="0" err="1"/>
              <a:t>Wahljahr</a:t>
            </a:r>
            <a:r>
              <a:rPr lang="en-US" sz="2400" dirty="0"/>
              <a:t> für die </a:t>
            </a:r>
            <a:r>
              <a:rPr lang="en-US" sz="2400" dirty="0" err="1"/>
              <a:t>Berater</a:t>
            </a:r>
            <a:r>
              <a:rPr lang="en-US" sz="2400" dirty="0"/>
              <a:t>/</a:t>
            </a:r>
            <a:r>
              <a:rPr lang="en-US" sz="2400" dirty="0" err="1"/>
              <a:t>innen</a:t>
            </a:r>
            <a:endParaRPr sz="2400" dirty="0"/>
          </a:p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>
                <a:solidFill>
                  <a:schemeClr val="dk1"/>
                </a:solidFill>
              </a:rPr>
              <a:t>keine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Mutationen</a:t>
            </a:r>
            <a:endParaRPr sz="2400" dirty="0"/>
          </a:p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6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/>
              <a:t>Wahlen Revisor</a:t>
            </a:r>
            <a:endParaRPr/>
          </a:p>
        </p:txBody>
      </p:sp>
      <p:sp>
        <p:nvSpPr>
          <p:cNvPr id="312" name="Google Shape;312;p56"/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/>
              <a:t>2026 </a:t>
            </a:r>
            <a:r>
              <a:rPr lang="en-US" sz="2400" dirty="0" err="1"/>
              <a:t>ist</a:t>
            </a:r>
            <a:r>
              <a:rPr lang="en-US" sz="2400" dirty="0"/>
              <a:t> </a:t>
            </a:r>
            <a:r>
              <a:rPr lang="en-US" sz="2400" dirty="0" err="1"/>
              <a:t>ein</a:t>
            </a:r>
            <a:r>
              <a:rPr lang="en-US" sz="2400" dirty="0"/>
              <a:t> </a:t>
            </a:r>
            <a:r>
              <a:rPr lang="en-US" sz="2400" dirty="0" err="1"/>
              <a:t>offizielles</a:t>
            </a:r>
            <a:r>
              <a:rPr lang="en-US" sz="2400" dirty="0"/>
              <a:t> </a:t>
            </a:r>
            <a:r>
              <a:rPr lang="en-US" sz="2400" dirty="0" err="1"/>
              <a:t>Wahljahr</a:t>
            </a:r>
            <a:r>
              <a:rPr lang="en-US" sz="2400" dirty="0"/>
              <a:t> für die </a:t>
            </a:r>
            <a:r>
              <a:rPr lang="en-US" sz="2400" dirty="0" err="1"/>
              <a:t>Revisorinnen</a:t>
            </a:r>
            <a:r>
              <a:rPr lang="en-US" sz="2400" dirty="0"/>
              <a:t>/Revisor</a:t>
            </a:r>
            <a:endParaRPr sz="2400" dirty="0"/>
          </a:p>
          <a:p>
            <a:pPr lvl="1">
              <a:spcBef>
                <a:spcPts val="360"/>
              </a:spcBef>
              <a:buFont typeface="Wingdings" pitchFamily="2" charset="2"/>
              <a:buChar char="§"/>
            </a:pPr>
            <a:r>
              <a:rPr lang="en-US" sz="2000" dirty="0" err="1">
                <a:solidFill>
                  <a:schemeClr val="accent4"/>
                </a:solidFill>
              </a:rPr>
              <a:t>Abstimmung</a:t>
            </a:r>
            <a:r>
              <a:rPr lang="en-US" sz="2000" dirty="0">
                <a:solidFill>
                  <a:schemeClr val="accent4"/>
                </a:solidFill>
              </a:rPr>
              <a:t>: Sarah Ming</a:t>
            </a:r>
            <a:endParaRPr sz="2000" dirty="0"/>
          </a:p>
          <a:p>
            <a:pPr lvl="1">
              <a:spcBef>
                <a:spcPts val="360"/>
              </a:spcBef>
              <a:buFont typeface="Wingdings" pitchFamily="2" charset="2"/>
              <a:buChar char="§"/>
            </a:pPr>
            <a:r>
              <a:rPr lang="en-US" sz="2000" dirty="0" err="1">
                <a:solidFill>
                  <a:schemeClr val="accent4"/>
                </a:solidFill>
              </a:rPr>
              <a:t>Abstimmung</a:t>
            </a:r>
            <a:r>
              <a:rPr lang="en-US" sz="2000" dirty="0">
                <a:solidFill>
                  <a:schemeClr val="accent4"/>
                </a:solidFill>
              </a:rPr>
              <a:t>: Philipp Niederberger</a:t>
            </a:r>
            <a:endParaRPr sz="2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7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/>
              <a:t>AGENDA</a:t>
            </a:r>
            <a:endParaRPr/>
          </a:p>
        </p:txBody>
      </p:sp>
      <p:pic>
        <p:nvPicPr>
          <p:cNvPr id="320" name="Google Shape;320;p57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3" b="11613"/>
          <a:stretch/>
        </p:blipFill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Google Shape;119;p2">
            <a:extLst>
              <a:ext uri="{FF2B5EF4-FFF2-40B4-BE49-F238E27FC236}">
                <a16:creationId xmlns:a16="http://schemas.microsoft.com/office/drawing/2014/main" id="{F48CCC92-655B-1F46-AA71-ABC4E62B84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b="1" dirty="0" err="1">
                <a:solidFill>
                  <a:schemeClr val="accent4"/>
                </a:solidFill>
              </a:rPr>
              <a:t>Beiträge</a:t>
            </a:r>
            <a:endParaRPr lang="en-US" sz="1600" b="1" dirty="0">
              <a:solidFill>
                <a:schemeClr val="accent4"/>
              </a:solidFill>
            </a:endParaRPr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None/>
            </a:pP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65DDE-5AE6-96C0-7660-BEE9442ED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Beiträge - Genossenschaftsbeitrag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0665BA-044D-A140-C264-4A12A214C0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de-DE" sz="2400" dirty="0"/>
              <a:t>Weiterhin </a:t>
            </a:r>
            <a:r>
              <a:rPr lang="de-DE" sz="2400" u="sng" dirty="0"/>
              <a:t>100 CHF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>
                <a:solidFill>
                  <a:schemeClr val="accent4"/>
                </a:solidFill>
              </a:rPr>
              <a:t>Abstimmung: Genossenschaftsbeitrag</a:t>
            </a:r>
          </a:p>
        </p:txBody>
      </p:sp>
    </p:spTree>
    <p:extLst>
      <p:ext uri="{BB962C8B-B14F-4D97-AF65-F5344CB8AC3E}">
        <p14:creationId xmlns:p14="http://schemas.microsoft.com/office/powerpoint/2010/main" val="20913768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EF7A8-A04A-98E2-3260-E785B0455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Beiträge - Unterhaltsfonds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92137C-57F0-E3B7-1E19-BABABB4265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de-DE" sz="2400" dirty="0"/>
              <a:t>Weiterhin </a:t>
            </a:r>
            <a:r>
              <a:rPr lang="de-DE" sz="2400" u="sng" dirty="0"/>
              <a:t>600 CHF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>
                <a:solidFill>
                  <a:schemeClr val="accent4"/>
                </a:solidFill>
              </a:rPr>
              <a:t>Abstimmung: Unterhaltsfonds</a:t>
            </a:r>
          </a:p>
        </p:txBody>
      </p:sp>
    </p:spTree>
    <p:extLst>
      <p:ext uri="{BB962C8B-B14F-4D97-AF65-F5344CB8AC3E}">
        <p14:creationId xmlns:p14="http://schemas.microsoft.com/office/powerpoint/2010/main" val="28618208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687D9-6D6A-50E7-1A97-358FA534B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Beiträge - Vorstandsentschädigung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30EBE1-ADB4-D045-B31F-807A71786A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de-DE" sz="2400" dirty="0"/>
              <a:t>Weiterhin </a:t>
            </a:r>
            <a:r>
              <a:rPr lang="de-DE" sz="2400" u="sng" dirty="0"/>
              <a:t>250 CHF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Entschädigung von </a:t>
            </a:r>
            <a:r>
              <a:rPr lang="de-DE" sz="2400" u="sng" dirty="0"/>
              <a:t>150 CHF</a:t>
            </a:r>
            <a:r>
              <a:rPr lang="de-DE" sz="2400" dirty="0"/>
              <a:t> und zusätzlich </a:t>
            </a:r>
            <a:r>
              <a:rPr lang="de-DE" sz="2400" u="sng" dirty="0"/>
              <a:t>100 CHF</a:t>
            </a:r>
            <a:r>
              <a:rPr lang="de-DE" sz="2400" dirty="0"/>
              <a:t> pro Vorstandsmitglied (inkl. Berater/innen) für gemeinsames Essen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>
                <a:solidFill>
                  <a:schemeClr val="accent4"/>
                </a:solidFill>
              </a:rPr>
              <a:t>Abstimmung: Vorstandsentschädigung</a:t>
            </a:r>
          </a:p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4128476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cb10ae42d9_0_0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/>
              <a:t>AGENDA</a:t>
            </a:r>
            <a:endParaRPr/>
          </a:p>
        </p:txBody>
      </p:sp>
      <p:pic>
        <p:nvPicPr>
          <p:cNvPr id="334" name="Google Shape;334;g3cb10ae42d9_0_0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6" b="11608"/>
          <a:stretch/>
        </p:blipFill>
        <p:spPr>
          <a:xfrm>
            <a:off x="4242815" y="640080"/>
            <a:ext cx="7491985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Google Shape;119;p2">
            <a:extLst>
              <a:ext uri="{FF2B5EF4-FFF2-40B4-BE49-F238E27FC236}">
                <a16:creationId xmlns:a16="http://schemas.microsoft.com/office/drawing/2014/main" id="{165E5414-4129-C889-C289-DCD553CA82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b="1" dirty="0" err="1">
                <a:solidFill>
                  <a:schemeClr val="accent4"/>
                </a:solidFill>
              </a:rPr>
              <a:t>Gestalltungsplan</a:t>
            </a:r>
            <a:endParaRPr lang="en-US" sz="1600" b="1" dirty="0">
              <a:solidFill>
                <a:schemeClr val="accent4"/>
              </a:solidFill>
            </a:endParaRPr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None/>
            </a:pPr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8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/>
              <a:t>Information </a:t>
            </a:r>
            <a:r>
              <a:rPr lang="en-US" dirty="0" err="1"/>
              <a:t>Abstimmung</a:t>
            </a:r>
            <a:r>
              <a:rPr lang="en-US" dirty="0"/>
              <a:t> – XXX </a:t>
            </a:r>
            <a:endParaRPr dirty="0"/>
          </a:p>
        </p:txBody>
      </p:sp>
      <p:sp>
        <p:nvSpPr>
          <p:cNvPr id="326" name="Google Shape;326;p58"/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3375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dirty="0">
                <a:highlight>
                  <a:srgbClr val="FFFF00"/>
                </a:highlight>
              </a:rPr>
              <a:t>BITTE HIER ALLE ZU ABSTIMMENDEN PUNKTE NOTIEREN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endParaRPr dirty="0"/>
          </a:p>
          <a:p>
            <a:pPr marL="457200" lvl="0" indent="-33375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dirty="0" err="1">
                <a:solidFill>
                  <a:srgbClr val="DC80A7"/>
                </a:solidFill>
              </a:rPr>
              <a:t>Abstimmung</a:t>
            </a:r>
            <a:r>
              <a:rPr lang="en-US" dirty="0">
                <a:solidFill>
                  <a:srgbClr val="DC80A7"/>
                </a:solidFill>
              </a:rPr>
              <a:t>: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/>
              <a:t>AGENDA</a:t>
            </a:r>
            <a:endParaRPr/>
          </a:p>
        </p:txBody>
      </p:sp>
      <p:pic>
        <p:nvPicPr>
          <p:cNvPr id="142" name="Google Shape;142;p34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3" b="11613"/>
          <a:stretch/>
        </p:blipFill>
        <p:spPr>
          <a:xfrm>
            <a:off x="4242815" y="631371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Google Shape;119;p2">
            <a:extLst>
              <a:ext uri="{FF2B5EF4-FFF2-40B4-BE49-F238E27FC236}">
                <a16:creationId xmlns:a16="http://schemas.microsoft.com/office/drawing/2014/main" id="{72721B8A-DD59-77D0-C795-235AA88673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394201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b="1" dirty="0" err="1">
                <a:solidFill>
                  <a:schemeClr val="accent4"/>
                </a:solidFill>
              </a:rPr>
              <a:t>Feststellung</a:t>
            </a:r>
            <a:r>
              <a:rPr lang="en-US" sz="1600" b="1" dirty="0">
                <a:solidFill>
                  <a:schemeClr val="accent4"/>
                </a:solidFill>
              </a:rPr>
              <a:t> der </a:t>
            </a:r>
            <a:r>
              <a:rPr lang="en-US" sz="1600" b="1" dirty="0" err="1">
                <a:solidFill>
                  <a:schemeClr val="accent4"/>
                </a:solidFill>
              </a:rPr>
              <a:t>Beschlussfähigkeit</a:t>
            </a:r>
            <a:endParaRPr sz="1600" b="1" dirty="0">
              <a:solidFill>
                <a:schemeClr val="accent4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None/>
            </a:pPr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>
          <a:extLst>
            <a:ext uri="{FF2B5EF4-FFF2-40B4-BE49-F238E27FC236}">
              <a16:creationId xmlns:a16="http://schemas.microsoft.com/office/drawing/2014/main" id="{05964522-C127-C7E9-5300-347295F4B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cb10ae42d9_0_0">
            <a:extLst>
              <a:ext uri="{FF2B5EF4-FFF2-40B4-BE49-F238E27FC236}">
                <a16:creationId xmlns:a16="http://schemas.microsoft.com/office/drawing/2014/main" id="{3B49C62E-9CC4-07B9-3A9F-E62C1B0349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/>
              <a:t>AGENDA</a:t>
            </a:r>
            <a:endParaRPr/>
          </a:p>
        </p:txBody>
      </p:sp>
      <p:pic>
        <p:nvPicPr>
          <p:cNvPr id="334" name="Google Shape;334;g3cb10ae42d9_0_0" descr="A black and white logo of houses&#10;&#10;AI-generated content may be incorrect.">
            <a:extLst>
              <a:ext uri="{FF2B5EF4-FFF2-40B4-BE49-F238E27FC236}">
                <a16:creationId xmlns:a16="http://schemas.microsoft.com/office/drawing/2014/main" id="{4E141FD5-9B42-7699-5FA0-390C0EF192AE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6" b="11608"/>
          <a:stretch/>
        </p:blipFill>
        <p:spPr>
          <a:xfrm>
            <a:off x="4242815" y="640080"/>
            <a:ext cx="7491985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Google Shape;119;p2">
            <a:extLst>
              <a:ext uri="{FF2B5EF4-FFF2-40B4-BE49-F238E27FC236}">
                <a16:creationId xmlns:a16="http://schemas.microsoft.com/office/drawing/2014/main" id="{41ADD2C6-8542-D790-1538-DE6D8748BA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b="1" dirty="0">
                <a:solidFill>
                  <a:schemeClr val="accent4"/>
                </a:solidFill>
              </a:rPr>
              <a:t>F-35 </a:t>
            </a:r>
            <a:r>
              <a:rPr lang="en-US" sz="1600" b="1" dirty="0" err="1">
                <a:solidFill>
                  <a:schemeClr val="accent4"/>
                </a:solidFill>
              </a:rPr>
              <a:t>Flugplatz</a:t>
            </a:r>
            <a:r>
              <a:rPr lang="en-US" sz="1600" b="1" dirty="0">
                <a:solidFill>
                  <a:schemeClr val="accent4"/>
                </a:solidFill>
              </a:rPr>
              <a:t> Emmen</a:t>
            </a:r>
            <a:endParaRPr sz="1600" b="1" dirty="0">
              <a:solidFill>
                <a:schemeClr val="accent4"/>
              </a:solidFill>
            </a:endParaRPr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3229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6083D-09F9-4CCA-4870-D44520C9C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F-35 Flieger am Flugplatz Emmen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03C2F-E3E9-7DAA-5B70-9B14A18B5F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3444" indent="0">
              <a:buNone/>
            </a:pPr>
            <a:r>
              <a:rPr lang="de-DE" sz="2400" b="1" dirty="0"/>
              <a:t>Ausgangslage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Einführung F-35 in Emmen ab ca. 2032/33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Lärmberechnungen zeigen: Grenzwerte werden überschritten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Bund plant Schallschutzmassnahmen (insb. Fenster) für betroffene Gebäude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Emmen ist klarer Schwerpunktstandort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Geplant sind insgesamt weniger Flugbewegungen als heute (ca. halbiert), aber die Lärmwahrnehmung wird stärker sein (Spitzenbelastung)</a:t>
            </a:r>
            <a:endParaRPr lang="en-CH" sz="2400" dirty="0"/>
          </a:p>
        </p:txBody>
      </p:sp>
    </p:spTree>
    <p:extLst>
      <p:ext uri="{BB962C8B-B14F-4D97-AF65-F5344CB8AC3E}">
        <p14:creationId xmlns:p14="http://schemas.microsoft.com/office/powerpoint/2010/main" val="29387246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247A1-FA1C-6DC7-C12A-F0533DD1E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FCBD6-9529-3148-6231-E42EED207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F-35 Flieger am Flugplatz Emmen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E37411-1493-A9E6-2026-2C162FE8C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23444" indent="0">
              <a:buNone/>
            </a:pPr>
            <a:r>
              <a:rPr lang="de-DE" sz="2400" b="1" dirty="0"/>
              <a:t>Schallschutz für unser Quartier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Anspruch nur bei Lage im Schallschutzperimeter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Perimeter aktuell noch nicht final festgelegt (zum jetzigen Zeitpunkt sind wir nicht darin)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Beurteilung erfolgt pro Gebäude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Teilbetroffenheit wahrscheinlich, aber keine Garantie für alle Liegenschaften</a:t>
            </a:r>
          </a:p>
          <a:p>
            <a:endParaRPr lang="de-DE" sz="2400" dirty="0"/>
          </a:p>
          <a:p>
            <a:pPr marL="123444" indent="0">
              <a:buNone/>
            </a:pPr>
            <a:r>
              <a:rPr lang="de-DE" sz="2400" b="1" u="sng" dirty="0"/>
              <a:t>Hinweis</a:t>
            </a:r>
            <a:r>
              <a:rPr lang="de-DE" sz="2400" dirty="0"/>
              <a:t>: Wenn wir im Perimeter sind, werden die Schallschutzmassnahmen umgesetzt, es besteht keine Wahlfreiheit.</a:t>
            </a:r>
          </a:p>
        </p:txBody>
      </p:sp>
    </p:spTree>
    <p:extLst>
      <p:ext uri="{BB962C8B-B14F-4D97-AF65-F5344CB8AC3E}">
        <p14:creationId xmlns:p14="http://schemas.microsoft.com/office/powerpoint/2010/main" val="14288040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D2126-33F2-29B1-FE1E-538C131D6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E3D96-B514-2B06-9183-2F625BFD4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F-35 Flieger am Flugplatz Emmen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46617-FA02-75F8-5F2A-A084D4EAD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3444" indent="0">
              <a:buNone/>
            </a:pPr>
            <a:r>
              <a:rPr lang="de-DE" sz="2400" b="1" dirty="0"/>
              <a:t>Einflussmöglichkeiten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Öffentliche Auflage: </a:t>
            </a:r>
            <a:r>
              <a:rPr lang="de-DE" sz="2400" b="1" dirty="0"/>
              <a:t>18.05. – 17.06.2026</a:t>
            </a:r>
            <a:r>
              <a:rPr lang="de-DE" sz="2400" dirty="0"/>
              <a:t> (</a:t>
            </a:r>
            <a:r>
              <a:rPr lang="de-DE" sz="2400" dirty="0">
                <a:hlinkClick r:id="rId2"/>
              </a:rPr>
              <a:t>Plangenehmigungsverfahren des VBS – Genehmigung von militärischen Bauten</a:t>
            </a:r>
            <a:r>
              <a:rPr lang="de-DE" sz="2400" dirty="0"/>
              <a:t> )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Einsprachen möglich zu:</a:t>
            </a:r>
          </a:p>
          <a:p>
            <a:pPr lvl="1">
              <a:buFont typeface="Wingdings" pitchFamily="2" charset="2"/>
              <a:buChar char="§"/>
            </a:pPr>
            <a:r>
              <a:rPr lang="de-DE" sz="2000" dirty="0"/>
              <a:t>Perimeter</a:t>
            </a:r>
          </a:p>
          <a:p>
            <a:pPr lvl="1">
              <a:buFont typeface="Wingdings" pitchFamily="2" charset="2"/>
              <a:buChar char="§"/>
            </a:pPr>
            <a:r>
              <a:rPr lang="de-DE" sz="2000" dirty="0"/>
              <a:t>Lärmgrenzwerten</a:t>
            </a:r>
          </a:p>
          <a:p>
            <a:pPr lvl="1">
              <a:buFont typeface="Wingdings" pitchFamily="2" charset="2"/>
              <a:buChar char="§"/>
            </a:pPr>
            <a:r>
              <a:rPr lang="de-DE" sz="2000" dirty="0"/>
              <a:t>Betriebsreglement</a:t>
            </a:r>
          </a:p>
        </p:txBody>
      </p:sp>
    </p:spTree>
    <p:extLst>
      <p:ext uri="{BB962C8B-B14F-4D97-AF65-F5344CB8AC3E}">
        <p14:creationId xmlns:p14="http://schemas.microsoft.com/office/powerpoint/2010/main" val="36482576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3A2CE-8DEB-E35E-F9A3-0DE370461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01A4-BD1B-0A31-137A-AD6F99AE4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Neue F-35 Flieger am Flugplatz Emmen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C4615-FD53-F702-3086-0B4A2FEE5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3444" indent="0">
              <a:buNone/>
            </a:pPr>
            <a:r>
              <a:rPr lang="de-DE" sz="2400" b="1" dirty="0"/>
              <a:t>Einflussmöglichkeiten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Wir haben eine Vorlage für die Einsprache erstellt und euch per Email zugestellt. Mithilfe der Anleitung könnt ihr sehr einfach die Einsprache einreichen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Bei Fragen könnt ihr gerne auf uns zukommen</a:t>
            </a:r>
          </a:p>
          <a:p>
            <a:pPr>
              <a:buFont typeface="Wingdings" pitchFamily="2" charset="2"/>
              <a:buChar char="§"/>
            </a:pPr>
            <a:endParaRPr lang="de-DE" sz="2400" dirty="0"/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Möchten wir als Quartier noch eine zusätzliche Einsprache vornehmen?</a:t>
            </a:r>
          </a:p>
          <a:p>
            <a:pPr lvl="1">
              <a:buFont typeface="Wingdings" pitchFamily="2" charset="2"/>
              <a:buChar char="§"/>
            </a:pPr>
            <a:r>
              <a:rPr lang="de-DE" sz="2000" dirty="0">
                <a:solidFill>
                  <a:srgbClr val="DC80A7"/>
                </a:solidFill>
              </a:rPr>
              <a:t>Abstimmung: Zusätzliche Einsprache über den Permiter/Lärmgrenzwert/Betriebsreglement für die neuen F-35 Flieger</a:t>
            </a:r>
          </a:p>
        </p:txBody>
      </p:sp>
    </p:spTree>
    <p:extLst>
      <p:ext uri="{BB962C8B-B14F-4D97-AF65-F5344CB8AC3E}">
        <p14:creationId xmlns:p14="http://schemas.microsoft.com/office/powerpoint/2010/main" val="9843370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9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/>
              <a:t>AGENDA</a:t>
            </a:r>
            <a:endParaRPr/>
          </a:p>
        </p:txBody>
      </p:sp>
      <p:pic>
        <p:nvPicPr>
          <p:cNvPr id="360" name="Google Shape;360;p59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3" b="11613"/>
          <a:stretch/>
        </p:blipFill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Google Shape;119;p2">
            <a:extLst>
              <a:ext uri="{FF2B5EF4-FFF2-40B4-BE49-F238E27FC236}">
                <a16:creationId xmlns:a16="http://schemas.microsoft.com/office/drawing/2014/main" id="{AC97AB37-E2FD-BBE7-8944-0712D4B01F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b="1" dirty="0" err="1">
                <a:solidFill>
                  <a:schemeClr val="accent4"/>
                </a:solidFill>
              </a:rPr>
              <a:t>Anträge</a:t>
            </a:r>
            <a:r>
              <a:rPr lang="en-US" sz="1600" b="1" dirty="0">
                <a:solidFill>
                  <a:schemeClr val="accent4"/>
                </a:solidFill>
              </a:rPr>
              <a:t> / </a:t>
            </a:r>
            <a:r>
              <a:rPr lang="en-US" sz="1600" b="1" dirty="0" err="1">
                <a:solidFill>
                  <a:schemeClr val="accent4"/>
                </a:solidFill>
              </a:rPr>
              <a:t>Verschiedenes</a:t>
            </a:r>
            <a:endParaRPr sz="1600" b="1" dirty="0">
              <a:solidFill>
                <a:schemeClr val="accent4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None/>
            </a:pPr>
            <a:endParaRPr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d283aa625a_0_0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500" cy="11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 err="1"/>
              <a:t>Defekte</a:t>
            </a:r>
            <a:r>
              <a:rPr lang="en-US" dirty="0"/>
              <a:t> </a:t>
            </a:r>
            <a:r>
              <a:rPr lang="en-US" dirty="0" err="1"/>
              <a:t>Strassenlampen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9D60B4-860B-19D9-E618-1C0C665272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/>
              <a:t>Leider </a:t>
            </a:r>
            <a:r>
              <a:rPr lang="en-US" sz="2400" dirty="0" err="1"/>
              <a:t>ist</a:t>
            </a:r>
            <a:r>
              <a:rPr lang="en-US" sz="2400" dirty="0"/>
              <a:t> nicht </a:t>
            </a:r>
            <a:r>
              <a:rPr lang="en-US" sz="2400" dirty="0" err="1"/>
              <a:t>einfach</a:t>
            </a:r>
            <a:r>
              <a:rPr lang="en-US" sz="2400" dirty="0"/>
              <a:t> </a:t>
            </a:r>
            <a:r>
              <a:rPr lang="en-US" sz="2400" dirty="0" err="1"/>
              <a:t>nur</a:t>
            </a:r>
            <a:r>
              <a:rPr lang="en-US" sz="2400" dirty="0"/>
              <a:t> die </a:t>
            </a:r>
            <a:r>
              <a:rPr lang="en-US" sz="2400" dirty="0" err="1"/>
              <a:t>Strassenlaterne</a:t>
            </a:r>
            <a:r>
              <a:rPr lang="en-US" sz="2400" dirty="0"/>
              <a:t> </a:t>
            </a:r>
            <a:r>
              <a:rPr lang="en-US" sz="2400" dirty="0" err="1"/>
              <a:t>defekt</a:t>
            </a:r>
            <a:endParaRPr lang="en-US" sz="2400" dirty="0"/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Es </a:t>
            </a:r>
            <a:r>
              <a:rPr lang="en-US" sz="2400" dirty="0" err="1"/>
              <a:t>scheint</a:t>
            </a:r>
            <a:r>
              <a:rPr lang="en-US" sz="2400" dirty="0"/>
              <a:t> </a:t>
            </a:r>
            <a:r>
              <a:rPr lang="en-US" sz="2400" dirty="0" err="1"/>
              <a:t>etwas</a:t>
            </a:r>
            <a:r>
              <a:rPr lang="en-US" sz="2400" dirty="0"/>
              <a:t> an der </a:t>
            </a:r>
            <a:r>
              <a:rPr lang="en-US" sz="2400" dirty="0" err="1"/>
              <a:t>Stromzufuhr</a:t>
            </a:r>
            <a:r>
              <a:rPr lang="en-US" sz="2400" dirty="0"/>
              <a:t> </a:t>
            </a:r>
            <a:r>
              <a:rPr lang="en-US" sz="2400" dirty="0" err="1"/>
              <a:t>zur</a:t>
            </a:r>
            <a:r>
              <a:rPr lang="en-US" sz="2400" dirty="0"/>
              <a:t> </a:t>
            </a:r>
            <a:r>
              <a:rPr lang="en-US" sz="2400" dirty="0" err="1"/>
              <a:t>Strassenlaterne</a:t>
            </a:r>
            <a:r>
              <a:rPr lang="en-US" sz="2400" dirty="0"/>
              <a:t> nicht in Ordnung </a:t>
            </a:r>
            <a:r>
              <a:rPr lang="en-US" sz="2400" dirty="0" err="1"/>
              <a:t>zu</a:t>
            </a:r>
            <a:r>
              <a:rPr lang="en-US" sz="2400" dirty="0"/>
              <a:t> sein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/>
              <a:t>Die CKW </a:t>
            </a:r>
            <a:r>
              <a:rPr lang="en-US" sz="2400" dirty="0" err="1"/>
              <a:t>prüft</a:t>
            </a:r>
            <a:r>
              <a:rPr lang="en-US" sz="2400" dirty="0"/>
              <a:t> nun das </a:t>
            </a:r>
            <a:r>
              <a:rPr lang="en-US" sz="2400" dirty="0" err="1"/>
              <a:t>weitere</a:t>
            </a:r>
            <a:r>
              <a:rPr lang="en-US" sz="2400" dirty="0"/>
              <a:t> </a:t>
            </a:r>
            <a:r>
              <a:rPr lang="en-US" sz="2400" dirty="0" err="1"/>
              <a:t>Vorgehen</a:t>
            </a:r>
            <a:r>
              <a:rPr lang="en-US" sz="2400" dirty="0"/>
              <a:t> </a:t>
            </a:r>
            <a:r>
              <a:rPr lang="en-US" sz="2400" dirty="0" err="1"/>
              <a:t>mit</a:t>
            </a:r>
            <a:r>
              <a:rPr lang="en-US" sz="2400" dirty="0"/>
              <a:t> der Gemeinde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err="1"/>
              <a:t>Sobald</a:t>
            </a:r>
            <a:r>
              <a:rPr lang="en-US" sz="2400" dirty="0"/>
              <a:t> </a:t>
            </a:r>
            <a:r>
              <a:rPr lang="en-US" sz="2400" dirty="0" err="1"/>
              <a:t>wir</a:t>
            </a:r>
            <a:r>
              <a:rPr lang="en-US" sz="2400" dirty="0"/>
              <a:t> </a:t>
            </a:r>
            <a:r>
              <a:rPr lang="en-US" sz="2400" dirty="0" err="1"/>
              <a:t>weitere</a:t>
            </a:r>
            <a:r>
              <a:rPr lang="en-US" sz="2400" dirty="0"/>
              <a:t> </a:t>
            </a:r>
            <a:r>
              <a:rPr lang="en-US" sz="2400" dirty="0" err="1"/>
              <a:t>Informationen</a:t>
            </a:r>
            <a:r>
              <a:rPr lang="en-US" sz="2400" dirty="0"/>
              <a:t> </a:t>
            </a:r>
            <a:r>
              <a:rPr lang="en-US" sz="2400" dirty="0" err="1"/>
              <a:t>erhalten</a:t>
            </a:r>
            <a:r>
              <a:rPr lang="en-US" sz="2400" dirty="0"/>
              <a:t>, </a:t>
            </a:r>
            <a:r>
              <a:rPr lang="en-US" sz="2400" dirty="0" err="1"/>
              <a:t>werden</a:t>
            </a:r>
            <a:r>
              <a:rPr lang="en-US" sz="2400" dirty="0"/>
              <a:t> </a:t>
            </a:r>
            <a:r>
              <a:rPr lang="en-US" sz="2400" dirty="0" err="1"/>
              <a:t>wir</a:t>
            </a:r>
            <a:r>
              <a:rPr lang="en-US" sz="2400" dirty="0"/>
              <a:t> </a:t>
            </a:r>
            <a:r>
              <a:rPr lang="en-US" sz="2400" dirty="0" err="1"/>
              <a:t>diese</a:t>
            </a:r>
            <a:r>
              <a:rPr lang="en-US" sz="2400" dirty="0"/>
              <a:t> </a:t>
            </a:r>
            <a:r>
              <a:rPr lang="en-US" sz="2400" dirty="0" err="1"/>
              <a:t>weiterleiten</a:t>
            </a:r>
            <a:endParaRPr lang="en-US" sz="24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271A2-5576-EAEF-99C5-97A189622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Anträge / Verschiedenes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C201E-EB0E-5E2D-0A6A-D1CDA8CD4D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§"/>
            </a:pPr>
            <a:r>
              <a:rPr lang="de-DE" sz="2400" dirty="0"/>
              <a:t>Kaspi-Fest</a:t>
            </a:r>
          </a:p>
          <a:p>
            <a:pPr lvl="1">
              <a:spcBef>
                <a:spcPts val="360"/>
              </a:spcBef>
              <a:buFont typeface="Wingdings" pitchFamily="2" charset="2"/>
              <a:buChar char="§"/>
            </a:pPr>
            <a:r>
              <a:rPr lang="de-DE" sz="2000" dirty="0"/>
              <a:t>Für einfachere Organisation haben wir ein separates Konto für das Kaspifest erstellt.</a:t>
            </a:r>
          </a:p>
          <a:p>
            <a:pPr lvl="2">
              <a:spcBef>
                <a:spcPts val="360"/>
              </a:spcBef>
              <a:buFont typeface="Wingdings" pitchFamily="2" charset="2"/>
              <a:buChar char="§"/>
            </a:pPr>
            <a:r>
              <a:rPr lang="de-DE" sz="2000" dirty="0"/>
              <a:t>Einkäufe etc. können von dort getätigt werden</a:t>
            </a:r>
          </a:p>
          <a:p>
            <a:pPr lvl="2">
              <a:spcBef>
                <a:spcPts val="360"/>
              </a:spcBef>
              <a:buFont typeface="Wingdings" pitchFamily="2" charset="2"/>
              <a:buChar char="§"/>
            </a:pPr>
            <a:r>
              <a:rPr lang="de-DE" sz="2000" dirty="0"/>
              <a:t>Kaspi-Fest muss selbsttragend sein</a:t>
            </a:r>
          </a:p>
          <a:p>
            <a:pPr lvl="1">
              <a:spcBef>
                <a:spcPts val="360"/>
              </a:spcBef>
              <a:buFont typeface="Wingdings" pitchFamily="2" charset="2"/>
              <a:buChar char="§"/>
            </a:pPr>
            <a:r>
              <a:rPr lang="de-DE" sz="2000" dirty="0"/>
              <a:t>OK entscheidet selbst über Art der Durchführung</a:t>
            </a:r>
          </a:p>
          <a:p>
            <a:pPr lvl="1">
              <a:spcBef>
                <a:spcPts val="360"/>
              </a:spcBef>
              <a:buFont typeface="Wingdings" pitchFamily="2" charset="2"/>
              <a:buChar char="§"/>
            </a:pPr>
            <a:r>
              <a:rPr lang="de-DE" sz="2000" dirty="0"/>
              <a:t>Datum 2026 bereits fix: 27.06.2026</a:t>
            </a:r>
          </a:p>
          <a:p>
            <a:pPr lvl="1">
              <a:spcBef>
                <a:spcPts val="360"/>
              </a:spcBef>
              <a:buFont typeface="Wingdings" pitchFamily="2" charset="2"/>
              <a:buChar char="§"/>
            </a:pPr>
            <a:r>
              <a:rPr lang="de-DE" sz="2000" dirty="0"/>
              <a:t>OK 2026: Freiwillige vor!!!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Bestellung Heizöl: Liste liegt vor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Kontaktliste liegt auf (inkl. Spalte Geburtstag für zukünftige Gratulationen) - Firstresponder</a:t>
            </a:r>
          </a:p>
        </p:txBody>
      </p:sp>
    </p:spTree>
    <p:extLst>
      <p:ext uri="{BB962C8B-B14F-4D97-AF65-F5344CB8AC3E}">
        <p14:creationId xmlns:p14="http://schemas.microsoft.com/office/powerpoint/2010/main" val="7783986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5A5CA-765E-4ACE-56F8-BC1F2FD3A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B6D85-F433-AAA5-11B0-8559D42AD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Einfach mal Danke sagen</a:t>
            </a:r>
            <a:endParaRPr lang="en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0D63A-06BA-20BE-361E-01DFB41DAF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§"/>
            </a:pPr>
            <a:r>
              <a:rPr lang="de-DE" sz="2400" dirty="0"/>
              <a:t>Danke Seppi Odermatt für den super Unterhalt der Strasse in der letzten Reihe.</a:t>
            </a:r>
          </a:p>
          <a:p>
            <a:pPr lvl="0">
              <a:buFont typeface="Wingdings" pitchFamily="2" charset="2"/>
              <a:buChar char="§"/>
            </a:pPr>
            <a:endParaRPr lang="de-DE" sz="2400" dirty="0"/>
          </a:p>
          <a:p>
            <a:pPr lvl="0">
              <a:buFont typeface="Wingdings" pitchFamily="2" charset="2"/>
              <a:buChar char="§"/>
            </a:pPr>
            <a:r>
              <a:rPr lang="de-DE" sz="2400" dirty="0"/>
              <a:t>Danke Rita Schürmann für die Unterstützung und Besorgung der Geschenke</a:t>
            </a:r>
          </a:p>
          <a:p>
            <a:pPr lvl="0">
              <a:buFont typeface="Wingdings" pitchFamily="2" charset="2"/>
              <a:buChar char="§"/>
            </a:pPr>
            <a:endParaRPr lang="de-DE" sz="2400" dirty="0"/>
          </a:p>
          <a:p>
            <a:pPr lvl="0">
              <a:buFont typeface="Wingdings" pitchFamily="2" charset="2"/>
              <a:buChar char="§"/>
            </a:pPr>
            <a:r>
              <a:rPr lang="de-DE" sz="2400" dirty="0"/>
              <a:t>Danke Rita, Marco und Sven Kumschik und Lucas Giese für das tolle jährliche Kaspi Fest</a:t>
            </a:r>
          </a:p>
          <a:p>
            <a:pPr lvl="0">
              <a:buFont typeface="Wingdings" pitchFamily="2" charset="2"/>
              <a:buChar char="§"/>
            </a:pPr>
            <a:endParaRPr lang="de-DE" sz="2400" dirty="0"/>
          </a:p>
          <a:p>
            <a:pPr lvl="0">
              <a:buFont typeface="Wingdings" pitchFamily="2" charset="2"/>
              <a:buChar char="§"/>
            </a:pPr>
            <a:r>
              <a:rPr lang="de-DE" sz="2400" dirty="0"/>
              <a:t>Danke an alle, die noch irgend einen Beitrag an die Gemeinschaft geleistet haben…</a:t>
            </a:r>
          </a:p>
          <a:p>
            <a:pPr lvl="0">
              <a:buFont typeface="Wingdings" pitchFamily="2" charset="2"/>
              <a:buChar char="§"/>
            </a:pPr>
            <a:r>
              <a:rPr lang="de-DE" sz="2400" dirty="0"/>
              <a:t>Wir sind euch sehr Dankbar und schätzen eure Arbeit!</a:t>
            </a:r>
          </a:p>
        </p:txBody>
      </p:sp>
    </p:spTree>
    <p:extLst>
      <p:ext uri="{BB962C8B-B14F-4D97-AF65-F5344CB8AC3E}">
        <p14:creationId xmlns:p14="http://schemas.microsoft.com/office/powerpoint/2010/main" val="1256352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 err="1"/>
              <a:t>Feststellung</a:t>
            </a:r>
            <a:r>
              <a:rPr lang="en-US" dirty="0"/>
              <a:t> der </a:t>
            </a:r>
            <a:r>
              <a:rPr lang="en-US" dirty="0" err="1"/>
              <a:t>Beschlussfähigkeit</a:t>
            </a:r>
            <a:endParaRPr dirty="0"/>
          </a:p>
        </p:txBody>
      </p:sp>
      <p:sp>
        <p:nvSpPr>
          <p:cNvPr id="148" name="Google Shape;148;p3"/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/>
              <a:t>Einladung</a:t>
            </a:r>
            <a:r>
              <a:rPr lang="en-US" sz="2400" dirty="0"/>
              <a:t> </a:t>
            </a:r>
            <a:r>
              <a:rPr lang="en-US" sz="2400" dirty="0" err="1"/>
              <a:t>erfolgte</a:t>
            </a:r>
            <a:r>
              <a:rPr lang="en-US" sz="2400" dirty="0"/>
              <a:t> </a:t>
            </a:r>
            <a:r>
              <a:rPr lang="en-US" sz="2400" dirty="0" err="1"/>
              <a:t>gemäss</a:t>
            </a:r>
            <a:r>
              <a:rPr lang="en-US" sz="2400" dirty="0"/>
              <a:t> </a:t>
            </a:r>
            <a:r>
              <a:rPr lang="en-US" sz="2400" dirty="0" err="1"/>
              <a:t>Statuten</a:t>
            </a:r>
            <a:r>
              <a:rPr lang="en-US" sz="2400" dirty="0"/>
              <a:t> am 15.04.2026</a:t>
            </a:r>
            <a:br>
              <a:rPr lang="en-US" sz="2400" dirty="0"/>
            </a:br>
            <a:r>
              <a:rPr lang="en-US" sz="2400" dirty="0"/>
              <a:t>per Brief und/</a:t>
            </a:r>
            <a:r>
              <a:rPr lang="en-US" sz="2400" dirty="0" err="1"/>
              <a:t>oder</a:t>
            </a:r>
            <a:r>
              <a:rPr lang="en-US" sz="2400" dirty="0"/>
              <a:t> E-Mail</a:t>
            </a:r>
            <a:endParaRPr dirty="0"/>
          </a:p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/>
              <a:t>Entschuldigt</a:t>
            </a:r>
            <a:r>
              <a:rPr lang="en-US" sz="2400" dirty="0"/>
              <a:t> </a:t>
            </a:r>
            <a:r>
              <a:rPr lang="en-US" sz="2400" dirty="0" err="1"/>
              <a:t>haben</a:t>
            </a:r>
            <a:r>
              <a:rPr lang="en-US" sz="2400" dirty="0"/>
              <a:t> </a:t>
            </a:r>
            <a:r>
              <a:rPr lang="en-US" sz="2400" dirty="0" err="1"/>
              <a:t>sich</a:t>
            </a:r>
            <a:endParaRPr dirty="0"/>
          </a:p>
          <a:p>
            <a:pPr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000" dirty="0"/>
              <a:t>Bernadette &amp; Alfred Gutknecht / Pascale Bircher &amp; Christian Fässler / Silvia &amp; Ben </a:t>
            </a:r>
            <a:r>
              <a:rPr lang="en-US" sz="2000" dirty="0" err="1"/>
              <a:t>Koestermenke</a:t>
            </a:r>
            <a:r>
              <a:rPr lang="en-US" sz="2000" dirty="0"/>
              <a:t> / Manuela </a:t>
            </a:r>
            <a:r>
              <a:rPr lang="en-US" sz="2000" dirty="0" err="1"/>
              <a:t>Buholzer</a:t>
            </a:r>
            <a:r>
              <a:rPr lang="en-US" sz="2000" dirty="0"/>
              <a:t> / Anna Meier / Astrid </a:t>
            </a:r>
            <a:r>
              <a:rPr lang="en-US" sz="2000" dirty="0" err="1"/>
              <a:t>Ackle</a:t>
            </a:r>
            <a:r>
              <a:rPr lang="en-US" sz="2000" dirty="0"/>
              <a:t> / Anita Schumacher / Ruth &amp; Werner Hasler / Simone &amp; Peter Helfenstein / Doris &amp; Lucas Giese / Peter Hofmann / Seppi Odermatt / Marco Rosso / Mario </a:t>
            </a:r>
            <a:r>
              <a:rPr lang="en-US" sz="2000" dirty="0" err="1"/>
              <a:t>Sciarmella</a:t>
            </a:r>
            <a:r>
              <a:rPr lang="en-US" sz="2000" dirty="0"/>
              <a:t> / Doris </a:t>
            </a:r>
            <a:r>
              <a:rPr lang="en-US" sz="2000" dirty="0" err="1"/>
              <a:t>Fankhause</a:t>
            </a:r>
            <a:r>
              <a:rPr lang="en-US" sz="2000" dirty="0"/>
              <a:t> &amp; Peter Vogel</a:t>
            </a:r>
            <a:endParaRPr sz="2000" dirty="0"/>
          </a:p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5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/>
              <a:t>AGENDA</a:t>
            </a:r>
            <a:endParaRPr/>
          </a:p>
        </p:txBody>
      </p:sp>
      <p:pic>
        <p:nvPicPr>
          <p:cNvPr id="156" name="Google Shape;156;p35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3" b="11613"/>
          <a:stretch/>
        </p:blipFill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Google Shape;119;p2">
            <a:extLst>
              <a:ext uri="{FF2B5EF4-FFF2-40B4-BE49-F238E27FC236}">
                <a16:creationId xmlns:a16="http://schemas.microsoft.com/office/drawing/2014/main" id="{2A15014B-814A-3725-F6BF-5C14C3D89E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b="1" dirty="0">
                <a:solidFill>
                  <a:schemeClr val="accent4"/>
                </a:solidFill>
              </a:rPr>
              <a:t>Wahl der </a:t>
            </a:r>
            <a:r>
              <a:rPr lang="en-US" sz="1600" b="1" dirty="0" err="1">
                <a:solidFill>
                  <a:schemeClr val="accent4"/>
                </a:solidFill>
              </a:rPr>
              <a:t>Stimmenzähler</a:t>
            </a:r>
            <a:r>
              <a:rPr lang="en-US" sz="1600" b="1" dirty="0">
                <a:solidFill>
                  <a:schemeClr val="accent4"/>
                </a:solidFill>
              </a:rPr>
              <a:t>/</a:t>
            </a:r>
            <a:r>
              <a:rPr lang="en-US" sz="1600" b="1" dirty="0" err="1">
                <a:solidFill>
                  <a:schemeClr val="accent4"/>
                </a:solidFill>
              </a:rPr>
              <a:t>innen</a:t>
            </a:r>
            <a:endParaRPr sz="1600" b="1" dirty="0">
              <a:solidFill>
                <a:schemeClr val="accent4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Protokoll</a:t>
            </a:r>
            <a:r>
              <a:rPr lang="en-US" sz="1600" dirty="0"/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6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/>
              <a:t>Wahl der </a:t>
            </a:r>
            <a:r>
              <a:rPr lang="en-US" dirty="0" err="1"/>
              <a:t>Stimmenzähler</a:t>
            </a:r>
            <a:r>
              <a:rPr lang="en-US" dirty="0"/>
              <a:t>/</a:t>
            </a:r>
            <a:r>
              <a:rPr lang="en-US" dirty="0" err="1"/>
              <a:t>innen</a:t>
            </a:r>
            <a:endParaRPr dirty="0"/>
          </a:p>
        </p:txBody>
      </p:sp>
      <p:sp>
        <p:nvSpPr>
          <p:cNvPr id="162" name="Google Shape;162;p36"/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/>
              <a:t>Ernennung</a:t>
            </a:r>
            <a:r>
              <a:rPr lang="en-US" sz="2400" dirty="0"/>
              <a:t> der </a:t>
            </a:r>
            <a:r>
              <a:rPr lang="en-US" sz="2400" dirty="0" err="1"/>
              <a:t>Stimmzähler</a:t>
            </a:r>
            <a:r>
              <a:rPr lang="en-US" sz="2400" dirty="0"/>
              <a:t>/</a:t>
            </a:r>
            <a:r>
              <a:rPr lang="en-US" sz="2400" dirty="0" err="1"/>
              <a:t>innen</a:t>
            </a:r>
            <a:endParaRPr sz="2400" dirty="0"/>
          </a:p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/>
              <a:t>Zählung</a:t>
            </a:r>
            <a:r>
              <a:rPr lang="en-US" sz="2400" dirty="0"/>
              <a:t> absolutes Mehr</a:t>
            </a:r>
            <a:endParaRPr dirty="0"/>
          </a:p>
          <a:p>
            <a:pPr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000" dirty="0" err="1"/>
              <a:t>Anwesend</a:t>
            </a:r>
            <a:r>
              <a:rPr lang="en-US" sz="2000" dirty="0"/>
              <a:t>: 	XX</a:t>
            </a:r>
            <a:endParaRPr sz="2000" dirty="0"/>
          </a:p>
          <a:p>
            <a:pPr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000" dirty="0" err="1"/>
              <a:t>Stimmberechtigt</a:t>
            </a:r>
            <a:r>
              <a:rPr lang="en-US" sz="2000" dirty="0"/>
              <a:t>: 	XX</a:t>
            </a:r>
            <a:endParaRPr sz="2000" dirty="0"/>
          </a:p>
          <a:p>
            <a:pPr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000" dirty="0"/>
              <a:t>Absolutes Mehr: 	XX</a:t>
            </a:r>
            <a:endParaRPr sz="2000" dirty="0"/>
          </a:p>
          <a:p>
            <a:pPr marL="45720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7"/>
          <p:cNvSpPr txBox="1">
            <a:spLocks noGrp="1"/>
          </p:cNvSpPr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/>
              <a:t>AGENDA</a:t>
            </a:r>
            <a:endParaRPr/>
          </a:p>
        </p:txBody>
      </p:sp>
      <p:pic>
        <p:nvPicPr>
          <p:cNvPr id="170" name="Google Shape;170;p37" descr="A black and white logo of houses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613" b="11613"/>
          <a:stretch/>
        </p:blipFill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7" name="Google Shape;119;p2">
            <a:extLst>
              <a:ext uri="{FF2B5EF4-FFF2-40B4-BE49-F238E27FC236}">
                <a16:creationId xmlns:a16="http://schemas.microsoft.com/office/drawing/2014/main" id="{861F3528-E9C4-F0FB-FA6A-50D3ABCB9F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199" y="1404601"/>
            <a:ext cx="4001589" cy="54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Begrüssung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Feststellung</a:t>
            </a:r>
            <a:r>
              <a:rPr lang="en-US" sz="1600" dirty="0"/>
              <a:t> der </a:t>
            </a:r>
            <a:r>
              <a:rPr lang="en-US" sz="1600" dirty="0" err="1"/>
              <a:t>Beschlussfähigkeit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 der </a:t>
            </a:r>
            <a:r>
              <a:rPr lang="en-US" sz="1600" dirty="0" err="1"/>
              <a:t>Stimmenzähler</a:t>
            </a:r>
            <a:r>
              <a:rPr lang="en-US" sz="1600" dirty="0"/>
              <a:t>/</a:t>
            </a:r>
            <a:r>
              <a:rPr lang="en-US" sz="1600" dirty="0" err="1"/>
              <a:t>innen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b="1" dirty="0" err="1">
                <a:solidFill>
                  <a:schemeClr val="accent4"/>
                </a:solidFill>
              </a:rPr>
              <a:t>Protokoll</a:t>
            </a:r>
            <a:r>
              <a:rPr lang="en-US" sz="1600" b="1" dirty="0">
                <a:solidFill>
                  <a:schemeClr val="accent4"/>
                </a:solidFill>
              </a:rPr>
              <a:t> der GV 2025</a:t>
            </a:r>
          </a:p>
          <a:p>
            <a:pPr marL="800100" lvl="1" indent="-342900">
              <a:buSzPct val="99459"/>
              <a:buFont typeface="Arial"/>
              <a:buAutoNum type="arabicPeriod"/>
            </a:pPr>
            <a:r>
              <a:rPr lang="en-US" sz="1400" dirty="0" err="1"/>
              <a:t>Rückstellung</a:t>
            </a:r>
            <a:r>
              <a:rPr lang="en-US" sz="1400" dirty="0"/>
              <a:t> </a:t>
            </a:r>
            <a:r>
              <a:rPr lang="en-US" sz="1400" dirty="0" err="1"/>
              <a:t>Jahresbericht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Jahresrückblick</a:t>
            </a:r>
            <a:r>
              <a:rPr lang="en-US" sz="1600" dirty="0"/>
              <a:t> 2025</a:t>
            </a:r>
            <a:endParaRPr sz="16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/>
              <a:t>Projekte</a:t>
            </a:r>
            <a:endParaRPr sz="1400" dirty="0"/>
          </a:p>
          <a:p>
            <a:pPr marL="800100" lvl="1" indent="-342900" algn="l" rtl="0">
              <a:lnSpc>
                <a:spcPct val="100000"/>
              </a:lnSpc>
              <a:spcAft>
                <a:spcPts val="0"/>
              </a:spcAft>
              <a:buSzPct val="111892"/>
              <a:buFont typeface="Arial"/>
              <a:buAutoNum type="arabicPeriod"/>
            </a:pPr>
            <a:r>
              <a:rPr lang="en-US" sz="1400" dirty="0" err="1"/>
              <a:t>Ziele</a:t>
            </a:r>
            <a:endParaRPr sz="14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Jahresrechnung</a:t>
            </a:r>
            <a:r>
              <a:rPr lang="en-US" sz="1600" dirty="0"/>
              <a:t> 2025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Ausblick</a:t>
            </a:r>
            <a:r>
              <a:rPr lang="en-US" sz="1600" dirty="0"/>
              <a:t> 2026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Budget 2026 und </a:t>
            </a:r>
            <a:r>
              <a:rPr lang="en-US" sz="1600" dirty="0" err="1"/>
              <a:t>Finanzplan</a:t>
            </a:r>
            <a:endParaRPr sz="1600" dirty="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/>
              <a:t>Wahlen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9459"/>
              <a:buFont typeface="Arial"/>
              <a:buAutoNum type="arabicPeriod"/>
            </a:pPr>
            <a:r>
              <a:rPr lang="en-US" sz="1600" dirty="0" err="1"/>
              <a:t>Beiträge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 err="1"/>
              <a:t>Gestalltungsplan</a:t>
            </a:r>
            <a:endParaRPr lang="en-US" sz="1600" dirty="0"/>
          </a:p>
          <a:p>
            <a:pPr marL="342900" lvl="0" indent="-342900">
              <a:spcBef>
                <a:spcPts val="600"/>
              </a:spcBef>
              <a:buSzPct val="99459"/>
              <a:buFont typeface="Arial"/>
              <a:buAutoNum type="arabicPeriod"/>
            </a:pPr>
            <a:r>
              <a:rPr lang="en-US" sz="1600" dirty="0"/>
              <a:t>F-35 </a:t>
            </a:r>
            <a:r>
              <a:rPr lang="en-US" sz="1600" dirty="0" err="1"/>
              <a:t>Flugplatz</a:t>
            </a:r>
            <a:r>
              <a:rPr lang="en-US" sz="1600" dirty="0"/>
              <a:t> Emmen</a:t>
            </a:r>
            <a:endParaRPr sz="1600" dirty="0"/>
          </a:p>
          <a:p>
            <a:pPr marL="342900" lvl="0" indent="-335013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92000"/>
              <a:buAutoNum type="arabicPeriod"/>
            </a:pPr>
            <a:r>
              <a:rPr lang="en-US" sz="1600" dirty="0" err="1"/>
              <a:t>Anträge</a:t>
            </a:r>
            <a:r>
              <a:rPr lang="en-US" sz="1600" dirty="0"/>
              <a:t> / </a:t>
            </a:r>
            <a:r>
              <a:rPr lang="en-US" sz="1600" dirty="0" err="1"/>
              <a:t>Verschiedenes</a:t>
            </a:r>
            <a:endParaRPr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8"/>
          <p:cNvSpPr txBox="1"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dirty="0" err="1"/>
              <a:t>Protokoll</a:t>
            </a:r>
            <a:r>
              <a:rPr lang="en-US" dirty="0"/>
              <a:t> der GV 2025</a:t>
            </a:r>
            <a:endParaRPr dirty="0"/>
          </a:p>
        </p:txBody>
      </p:sp>
      <p:sp>
        <p:nvSpPr>
          <p:cNvPr id="176" name="Google Shape;176;p38"/>
          <p:cNvSpPr txBox="1">
            <a:spLocks noGrp="1"/>
          </p:cNvSpPr>
          <p:nvPr>
            <p:ph type="body" idx="1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Font typeface="Wingdings" pitchFamily="2" charset="2"/>
              <a:buChar char="§"/>
            </a:pPr>
            <a:r>
              <a:rPr lang="en-US" sz="2400" dirty="0" err="1"/>
              <a:t>Rückmeldungen</a:t>
            </a:r>
            <a:r>
              <a:rPr lang="en-US" sz="2400" dirty="0"/>
              <a:t> </a:t>
            </a:r>
            <a:r>
              <a:rPr lang="en-US" sz="2400" dirty="0" err="1"/>
              <a:t>zum</a:t>
            </a:r>
            <a:r>
              <a:rPr lang="en-US" sz="2400" dirty="0"/>
              <a:t> </a:t>
            </a:r>
            <a:r>
              <a:rPr lang="en-US" sz="2400" dirty="0" err="1"/>
              <a:t>Protokoll</a:t>
            </a:r>
            <a:r>
              <a:rPr lang="en-US" sz="2400" dirty="0"/>
              <a:t>?</a:t>
            </a:r>
            <a:endParaRPr sz="2400" b="1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Custom 2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FBE1A1"/>
      </a:accent3>
      <a:accent4>
        <a:srgbClr val="DC80A7"/>
      </a:accent4>
      <a:accent5>
        <a:srgbClr val="FF0000"/>
      </a:accent5>
      <a:accent6>
        <a:srgbClr val="FFFF00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1625</Words>
  <Application>Microsoft Macintosh PowerPoint</Application>
  <PresentationFormat>Breitbild</PresentationFormat>
  <Paragraphs>407</Paragraphs>
  <Slides>48</Slides>
  <Notes>36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48</vt:i4>
      </vt:variant>
    </vt:vector>
  </HeadingPairs>
  <TitlesOfParts>
    <vt:vector size="54" baseType="lpstr">
      <vt:lpstr>Calibri</vt:lpstr>
      <vt:lpstr>Noto Sans Symbols</vt:lpstr>
      <vt:lpstr>Wingdings</vt:lpstr>
      <vt:lpstr>Gill Sans</vt:lpstr>
      <vt:lpstr>Arial</vt:lpstr>
      <vt:lpstr>DividendVTI</vt:lpstr>
      <vt:lpstr>GENERALVERSAMMLUNG  WOHNBAUGENOSSENSCHAFT KIRCHFELD, EMMEN</vt:lpstr>
      <vt:lpstr>AGENDA</vt:lpstr>
      <vt:lpstr>AGENDA</vt:lpstr>
      <vt:lpstr>AGENDA</vt:lpstr>
      <vt:lpstr>Feststellung der Beschlussfähigkeit</vt:lpstr>
      <vt:lpstr>AGENDA</vt:lpstr>
      <vt:lpstr>Wahl der Stimmenzähler/innen</vt:lpstr>
      <vt:lpstr>AGENDA</vt:lpstr>
      <vt:lpstr>Protokoll der GV 2025</vt:lpstr>
      <vt:lpstr>Rückstellungen</vt:lpstr>
      <vt:lpstr>Protokoll der GV 2025</vt:lpstr>
      <vt:lpstr>AGENDA</vt:lpstr>
      <vt:lpstr>Mutationen</vt:lpstr>
      <vt:lpstr>Projekt – Energiesicherheit im Quartier (Energie und Starkstromkonzept)</vt:lpstr>
      <vt:lpstr>Projekt – Wasserpumpen und Warnsystem</vt:lpstr>
      <vt:lpstr>Projekt – Kaspi Chronik</vt:lpstr>
      <vt:lpstr>Ziele 2025</vt:lpstr>
      <vt:lpstr>AGENDA</vt:lpstr>
      <vt:lpstr>PowerPoint-Präsentation</vt:lpstr>
      <vt:lpstr>PowerPoint-Präsentation</vt:lpstr>
      <vt:lpstr>Jahresrechnung 2025 - Revisor/in</vt:lpstr>
      <vt:lpstr>AGENDA</vt:lpstr>
      <vt:lpstr>Ziele</vt:lpstr>
      <vt:lpstr>AGENDA</vt:lpstr>
      <vt:lpstr>Budget 2026 - Unterhalt</vt:lpstr>
      <vt:lpstr>Finanzplan - Auf 5 Jahren - Unterhalt</vt:lpstr>
      <vt:lpstr>Budget 2026 - Genossenschaft</vt:lpstr>
      <vt:lpstr>Finanzplan - Auf 5 Jahren - Genossenschaft</vt:lpstr>
      <vt:lpstr>Budget 2026</vt:lpstr>
      <vt:lpstr>AGENDA</vt:lpstr>
      <vt:lpstr>Wahlen Vorstand 2026</vt:lpstr>
      <vt:lpstr>Wahlen Berater </vt:lpstr>
      <vt:lpstr>Wahlen Revisor</vt:lpstr>
      <vt:lpstr>AGENDA</vt:lpstr>
      <vt:lpstr>Beiträge - Genossenschaftsbeitrag</vt:lpstr>
      <vt:lpstr>Beiträge - Unterhaltsfonds</vt:lpstr>
      <vt:lpstr>Beiträge - Vorstandsentschädigung</vt:lpstr>
      <vt:lpstr>AGENDA</vt:lpstr>
      <vt:lpstr>Information Abstimmung – XXX </vt:lpstr>
      <vt:lpstr>AGENDA</vt:lpstr>
      <vt:lpstr>Neue F-35 Flieger am Flugplatz Emmen</vt:lpstr>
      <vt:lpstr>Neue F-35 Flieger am Flugplatz Emmen</vt:lpstr>
      <vt:lpstr>Neue F-35 Flieger am Flugplatz Emmen</vt:lpstr>
      <vt:lpstr>Neue F-35 Flieger am Flugplatz Emmen</vt:lpstr>
      <vt:lpstr>AGENDA</vt:lpstr>
      <vt:lpstr>Defekte Strassenlampen</vt:lpstr>
      <vt:lpstr>Anträge / Verschiedenes</vt:lpstr>
      <vt:lpstr>Einfach mal Danke sagen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Salvatore Aronica</dc:creator>
  <cp:lastModifiedBy>Salvatore Aronica</cp:lastModifiedBy>
  <cp:revision>2</cp:revision>
  <dcterms:created xsi:type="dcterms:W3CDTF">2025-02-12T08:50:40Z</dcterms:created>
  <dcterms:modified xsi:type="dcterms:W3CDTF">2026-05-25T09:55:04Z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