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6858000" cx="12192000"/>
  <p:notesSz cx="6797675" cy="9926625"/>
  <p:embeddedFontLst>
    <p:embeddedFont>
      <p:font typeface="Gill Sans"/>
      <p:regular r:id="rId46"/>
      <p:bold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8" roundtripDataSignature="AMtx7mhSBOkgq/sJUd5qzOlMxFv6e4ka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schemas.openxmlformats.org/officeDocument/2006/relationships/font" Target="fonts/GillSans-regular.fntdata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customschemas.google.com/relationships/presentationmetadata" Target="metadata"/><Relationship Id="rId25" Type="http://schemas.openxmlformats.org/officeDocument/2006/relationships/slide" Target="slides/slide20.xml"/><Relationship Id="rId47" Type="http://schemas.openxmlformats.org/officeDocument/2006/relationships/font" Target="fonts/GillSans-bold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p1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0" name="Google Shape;200;p1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5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5" name="Google Shape;265;p35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54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1" name="Google Shape;271;p54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5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55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8" name="Google Shape;278;p55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6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5" name="Google Shape;285;p36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6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1" name="Google Shape;291;p56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7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7" name="Google Shape;297;p3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p57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4" name="Google Shape;304;p57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8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1" name="Google Shape;311;p38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9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7" name="Google Shape;317;p39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0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3" name="Google Shape;323;p40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8" name="Google Shape;208;p2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8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p58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0" name="Google Shape;330;p58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1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7" name="Google Shape;337;p4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3" name="Google Shape;343;p4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3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9" name="Google Shape;349;p4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9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5" name="Google Shape;355;p59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0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" name="Google Shape;361;p60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2" name="Google Shape;362;p60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61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9" name="Google Shape;369;p6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4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5" name="Google Shape;375;p44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5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6" name="Google Shape;386;p45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6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3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6" name="Google Shape;216;p3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6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8" name="Google Shape;398;p46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7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4" name="Google Shape;404;p4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8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0" name="Google Shape;410;p48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9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6" name="Google Shape;416;p49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3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2" name="Google Shape;422;p6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4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8" name="Google Shape;428;p64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65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4" name="Google Shape;434;p65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5" name="Google Shape;435;p65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2" name="Google Shape;442;p5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6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8" name="Google Shape;448;p66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9" name="Google Shape;449;p66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1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6" name="Google Shape;456;p5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3" name="Google Shape;223;p3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6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2" name="Google Shape;462;p67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3" name="Google Shape;463;p67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8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p8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7" name="Google Shape;237;p3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0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50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4" name="Google Shape;244;p50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1" name="Google Shape;251;p34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53:notes"/>
          <p:cNvSpPr txBox="1"/>
          <p:nvPr>
            <p:ph idx="1" type="body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" name="Google Shape;258;p53:notes"/>
          <p:cNvSpPr txBox="1"/>
          <p:nvPr>
            <p:ph idx="12" type="sldNum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ctrTitle"/>
          </p:nvPr>
        </p:nvSpPr>
        <p:spPr>
          <a:xfrm>
            <a:off x="457200" y="1070901"/>
            <a:ext cx="11265407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/>
          <p:nvPr>
            <p:ph idx="2" type="pic"/>
          </p:nvPr>
        </p:nvSpPr>
        <p:spPr>
          <a:xfrm>
            <a:off x="448055" y="3103684"/>
            <a:ext cx="11274551" cy="3287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 txBox="1"/>
          <p:nvPr>
            <p:ph type="title"/>
          </p:nvPr>
        </p:nvSpPr>
        <p:spPr>
          <a:xfrm>
            <a:off x="767857" y="933450"/>
            <a:ext cx="3031852" cy="17224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b="0" sz="2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4900928" y="1179829"/>
            <a:ext cx="6650991" cy="4658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544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indent="-322072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indent="-310388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indent="-310388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indent="-310388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indent="-310388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indent="-310388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indent="-310388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8" name="Google Shape;78;p16"/>
          <p:cNvSpPr txBox="1"/>
          <p:nvPr>
            <p:ph idx="2" type="body"/>
          </p:nvPr>
        </p:nvSpPr>
        <p:spPr>
          <a:xfrm>
            <a:off x="767857" y="2836654"/>
            <a:ext cx="3031852" cy="3001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/>
        </p:txBody>
      </p:sp>
      <p:sp>
        <p:nvSpPr>
          <p:cNvPr id="79" name="Google Shape;79;p16"/>
          <p:cNvSpPr txBox="1"/>
          <p:nvPr>
            <p:ph idx="10" type="dt"/>
          </p:nvPr>
        </p:nvSpPr>
        <p:spPr>
          <a:xfrm>
            <a:off x="7605951" y="6456916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1" type="ftr"/>
          </p:nvPr>
        </p:nvSpPr>
        <p:spPr>
          <a:xfrm>
            <a:off x="581192" y="6452590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2" type="sldNum"/>
          </p:nvPr>
        </p:nvSpPr>
        <p:spPr>
          <a:xfrm>
            <a:off x="10558300" y="645691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Gill Sans"/>
              <a:buNone/>
              <a:defRPr b="0" sz="240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7"/>
          <p:cNvSpPr/>
          <p:nvPr>
            <p:ph idx="2" type="pic"/>
          </p:nvPr>
        </p:nvSpPr>
        <p:spPr>
          <a:xfrm>
            <a:off x="447817" y="641350"/>
            <a:ext cx="11290859" cy="3651249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581192" y="5260127"/>
            <a:ext cx="11029617" cy="9981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/>
        </p:txBody>
      </p:sp>
      <p:sp>
        <p:nvSpPr>
          <p:cNvPr id="86" name="Google Shape;86;p17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7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7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 rot="5400000">
            <a:off x="4269977" y="-1352782"/>
            <a:ext cx="3652047" cy="11029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22072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indent="-310388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indent="-298703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indent="-298704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92" name="Google Shape;92;p18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8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8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/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9"/>
          <p:cNvSpPr txBox="1"/>
          <p:nvPr>
            <p:ph type="title"/>
          </p:nvPr>
        </p:nvSpPr>
        <p:spPr>
          <a:xfrm rot="5400000">
            <a:off x="7362637" y="1705163"/>
            <a:ext cx="4807326" cy="31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 rot="5400000">
            <a:off x="1952072" y="-313549"/>
            <a:ext cx="4807326" cy="7161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99" name="Google Shape;99;p19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9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9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1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1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/>
          <p:nvPr>
            <p:ph type="ctrTitle"/>
          </p:nvPr>
        </p:nvSpPr>
        <p:spPr>
          <a:xfrm>
            <a:off x="457200" y="1070901"/>
            <a:ext cx="11265407" cy="1499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0"/>
          <p:cNvSpPr/>
          <p:nvPr>
            <p:ph idx="2" type="pic"/>
          </p:nvPr>
        </p:nvSpPr>
        <p:spPr>
          <a:xfrm>
            <a:off x="448055" y="3103684"/>
            <a:ext cx="11274551" cy="3287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0"/>
          <p:cNvSpPr txBox="1"/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Gill Sans"/>
              <a:buNone/>
              <a:defRPr sz="360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0"/>
          <p:cNvSpPr txBox="1"/>
          <p:nvPr>
            <p:ph idx="1" type="subTitle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 cap="none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9" name="Google Shape;129;p20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0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0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2"/>
          <p:cNvSpPr txBox="1"/>
          <p:nvPr>
            <p:ph type="title"/>
          </p:nvPr>
        </p:nvSpPr>
        <p:spPr>
          <a:xfrm>
            <a:off x="581193" y="2393950"/>
            <a:ext cx="11029615" cy="2147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Gill Sans"/>
              <a:buNone/>
              <a:defRPr b="0" sz="3600" cap="none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2"/>
          <p:cNvSpPr txBox="1"/>
          <p:nvPr>
            <p:ph idx="1" type="body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6" name="Google Shape;136;p22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2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2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3"/>
          <p:cNvSpPr txBox="1"/>
          <p:nvPr>
            <p:ph idx="1" type="body"/>
          </p:nvPr>
        </p:nvSpPr>
        <p:spPr>
          <a:xfrm>
            <a:off x="581193" y="2228003"/>
            <a:ext cx="5194767" cy="3633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42" name="Google Shape;142;p23"/>
          <p:cNvSpPr txBox="1"/>
          <p:nvPr>
            <p:ph idx="2" type="body"/>
          </p:nvPr>
        </p:nvSpPr>
        <p:spPr>
          <a:xfrm>
            <a:off x="6416039" y="2228003"/>
            <a:ext cx="5194769" cy="3633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43" name="Google Shape;143;p23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23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3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4"/>
          <p:cNvSpPr txBox="1"/>
          <p:nvPr>
            <p:ph idx="1" type="body"/>
          </p:nvPr>
        </p:nvSpPr>
        <p:spPr>
          <a:xfrm>
            <a:off x="581191" y="2250891"/>
            <a:ext cx="5194769" cy="5577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None/>
              <a:defRPr b="0" sz="20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72"/>
              <a:buNone/>
              <a:defRPr b="1" sz="1600"/>
            </a:lvl9pPr>
          </a:lstStyle>
          <a:p/>
        </p:txBody>
      </p:sp>
      <p:sp>
        <p:nvSpPr>
          <p:cNvPr id="149" name="Google Shape;149;p24"/>
          <p:cNvSpPr txBox="1"/>
          <p:nvPr>
            <p:ph idx="2" type="body"/>
          </p:nvPr>
        </p:nvSpPr>
        <p:spPr>
          <a:xfrm>
            <a:off x="581194" y="2926052"/>
            <a:ext cx="5194766" cy="293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50" name="Google Shape;150;p24"/>
          <p:cNvSpPr txBox="1"/>
          <p:nvPr>
            <p:ph idx="3" type="body"/>
          </p:nvPr>
        </p:nvSpPr>
        <p:spPr>
          <a:xfrm>
            <a:off x="6416039" y="2250892"/>
            <a:ext cx="5194770" cy="553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Noto Sans Symbols"/>
              <a:buNone/>
              <a:defRPr b="0" sz="20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72"/>
              <a:buNone/>
              <a:defRPr b="1" sz="1600"/>
            </a:lvl9pPr>
          </a:lstStyle>
          <a:p/>
        </p:txBody>
      </p:sp>
      <p:sp>
        <p:nvSpPr>
          <p:cNvPr id="151" name="Google Shape;151;p24"/>
          <p:cNvSpPr txBox="1"/>
          <p:nvPr>
            <p:ph idx="4" type="body"/>
          </p:nvPr>
        </p:nvSpPr>
        <p:spPr>
          <a:xfrm>
            <a:off x="6416037" y="2926052"/>
            <a:ext cx="5194771" cy="293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52" name="Google Shape;152;p24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4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4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457201" y="2862470"/>
            <a:ext cx="3657600" cy="35108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25" name="Google Shape;25;p6"/>
          <p:cNvSpPr/>
          <p:nvPr>
            <p:ph idx="2" type="pic"/>
          </p:nvPr>
        </p:nvSpPr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10682289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5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5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/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6"/>
          <p:cNvSpPr txBox="1"/>
          <p:nvPr>
            <p:ph type="title"/>
          </p:nvPr>
        </p:nvSpPr>
        <p:spPr>
          <a:xfrm>
            <a:off x="767857" y="933450"/>
            <a:ext cx="3031852" cy="17224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  <a:defRPr b="0" sz="2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26"/>
          <p:cNvSpPr txBox="1"/>
          <p:nvPr>
            <p:ph idx="1" type="body"/>
          </p:nvPr>
        </p:nvSpPr>
        <p:spPr>
          <a:xfrm>
            <a:off x="4900928" y="1179829"/>
            <a:ext cx="6650991" cy="4658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544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Char char="◼"/>
              <a:defRPr sz="2000">
                <a:solidFill>
                  <a:schemeClr val="dk2"/>
                </a:solidFill>
              </a:defRPr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 sz="1800">
                <a:solidFill>
                  <a:schemeClr val="dk2"/>
                </a:solidFill>
              </a:defRPr>
            </a:lvl2pPr>
            <a:lvl3pPr indent="-322072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 sz="1600">
                <a:solidFill>
                  <a:schemeClr val="dk2"/>
                </a:solidFill>
              </a:defRPr>
            </a:lvl3pPr>
            <a:lvl4pPr indent="-310388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4pPr>
            <a:lvl5pPr indent="-310388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5pPr>
            <a:lvl6pPr indent="-310388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6pPr>
            <a:lvl7pPr indent="-310388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7pPr>
            <a:lvl8pPr indent="-310388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8pPr>
            <a:lvl9pPr indent="-310388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88"/>
              <a:buChar char="◼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3" name="Google Shape;163;p26"/>
          <p:cNvSpPr txBox="1"/>
          <p:nvPr>
            <p:ph idx="2" type="body"/>
          </p:nvPr>
        </p:nvSpPr>
        <p:spPr>
          <a:xfrm>
            <a:off x="767857" y="2836654"/>
            <a:ext cx="3031852" cy="3001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12"/>
              <a:buNone/>
              <a:defRPr sz="11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/>
        </p:txBody>
      </p:sp>
      <p:sp>
        <p:nvSpPr>
          <p:cNvPr id="164" name="Google Shape;164;p26"/>
          <p:cNvSpPr txBox="1"/>
          <p:nvPr>
            <p:ph idx="10" type="dt"/>
          </p:nvPr>
        </p:nvSpPr>
        <p:spPr>
          <a:xfrm>
            <a:off x="7605951" y="6456916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26"/>
          <p:cNvSpPr txBox="1"/>
          <p:nvPr>
            <p:ph idx="11" type="ftr"/>
          </p:nvPr>
        </p:nvSpPr>
        <p:spPr>
          <a:xfrm>
            <a:off x="581192" y="6452590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26"/>
          <p:cNvSpPr txBox="1"/>
          <p:nvPr>
            <p:ph idx="12" type="sldNum"/>
          </p:nvPr>
        </p:nvSpPr>
        <p:spPr>
          <a:xfrm>
            <a:off x="10558300" y="6456916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/>
          <p:nvPr>
            <p:ph type="title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Gill Sans"/>
              <a:buNone/>
              <a:defRPr b="0" sz="240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27"/>
          <p:cNvSpPr/>
          <p:nvPr>
            <p:ph idx="2" type="pic"/>
          </p:nvPr>
        </p:nvSpPr>
        <p:spPr>
          <a:xfrm>
            <a:off x="447817" y="641350"/>
            <a:ext cx="11290859" cy="3651249"/>
          </a:xfrm>
          <a:prstGeom prst="rect">
            <a:avLst/>
          </a:prstGeom>
          <a:noFill/>
          <a:ln>
            <a:noFill/>
          </a:ln>
        </p:spPr>
      </p:sp>
      <p:sp>
        <p:nvSpPr>
          <p:cNvPr id="170" name="Google Shape;170;p27"/>
          <p:cNvSpPr txBox="1"/>
          <p:nvPr>
            <p:ph idx="1" type="body"/>
          </p:nvPr>
        </p:nvSpPr>
        <p:spPr>
          <a:xfrm>
            <a:off x="581192" y="5260127"/>
            <a:ext cx="11029617" cy="9981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2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28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828"/>
              <a:buNone/>
              <a:defRPr sz="900"/>
            </a:lvl9pPr>
          </a:lstStyle>
          <a:p/>
        </p:txBody>
      </p:sp>
      <p:sp>
        <p:nvSpPr>
          <p:cNvPr id="171" name="Google Shape;171;p27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7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27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/>
          <p:nvPr>
            <p:ph type="title"/>
          </p:nvPr>
        </p:nvSpPr>
        <p:spPr>
          <a:xfrm>
            <a:off x="581192" y="702156"/>
            <a:ext cx="11029616" cy="101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28"/>
          <p:cNvSpPr txBox="1"/>
          <p:nvPr>
            <p:ph idx="1" type="body"/>
          </p:nvPr>
        </p:nvSpPr>
        <p:spPr>
          <a:xfrm rot="5400000">
            <a:off x="4269977" y="-1352782"/>
            <a:ext cx="3652047" cy="11029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22072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Char char="◼"/>
              <a:defRPr/>
            </a:lvl2pPr>
            <a:lvl3pPr indent="-310388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Char char="◼"/>
              <a:defRPr/>
            </a:lvl3pPr>
            <a:lvl4pPr indent="-298703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4pPr>
            <a:lvl5pPr indent="-298704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77" name="Google Shape;177;p28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28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28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/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9"/>
          <p:cNvSpPr txBox="1"/>
          <p:nvPr>
            <p:ph type="title"/>
          </p:nvPr>
        </p:nvSpPr>
        <p:spPr>
          <a:xfrm rot="5400000">
            <a:off x="7362637" y="1705163"/>
            <a:ext cx="4807326" cy="31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Gill Sans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29"/>
          <p:cNvSpPr txBox="1"/>
          <p:nvPr>
            <p:ph idx="1" type="body"/>
          </p:nvPr>
        </p:nvSpPr>
        <p:spPr>
          <a:xfrm rot="5400000">
            <a:off x="1952072" y="-313549"/>
            <a:ext cx="4807326" cy="7161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84" name="Google Shape;184;p29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9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9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29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29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31"/>
          <p:cNvSpPr txBox="1"/>
          <p:nvPr>
            <p:ph idx="1" type="body"/>
          </p:nvPr>
        </p:nvSpPr>
        <p:spPr>
          <a:xfrm>
            <a:off x="457201" y="2862470"/>
            <a:ext cx="3657600" cy="35108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193" name="Google Shape;193;p31"/>
          <p:cNvSpPr/>
          <p:nvPr>
            <p:ph idx="2" type="pic"/>
          </p:nvPr>
        </p:nvSpPr>
        <p:spPr>
          <a:xfrm>
            <a:off x="4242815" y="640080"/>
            <a:ext cx="7491984" cy="57515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94" name="Google Shape;194;p31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31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31"/>
          <p:cNvSpPr txBox="1"/>
          <p:nvPr>
            <p:ph idx="12" type="sldNum"/>
          </p:nvPr>
        </p:nvSpPr>
        <p:spPr>
          <a:xfrm>
            <a:off x="10682289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9"/>
          <p:cNvSpPr txBox="1"/>
          <p:nvPr>
            <p:ph type="ctrTitle"/>
          </p:nvPr>
        </p:nvSpPr>
        <p:spPr>
          <a:xfrm>
            <a:off x="581191" y="1020431"/>
            <a:ext cx="10993549" cy="1475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Gill Sans"/>
              <a:buNone/>
              <a:defRPr sz="360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1" type="subTitle"/>
          </p:nvPr>
        </p:nvSpPr>
        <p:spPr>
          <a:xfrm>
            <a:off x="581194" y="2495445"/>
            <a:ext cx="10993546" cy="590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472"/>
              <a:buNone/>
              <a:defRPr sz="1600" cap="none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04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04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/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1"/>
          <p:cNvSpPr txBox="1"/>
          <p:nvPr>
            <p:ph type="title"/>
          </p:nvPr>
        </p:nvSpPr>
        <p:spPr>
          <a:xfrm>
            <a:off x="581193" y="2393950"/>
            <a:ext cx="11029615" cy="2147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Gill Sans"/>
              <a:buNone/>
              <a:defRPr b="0" sz="3600" cap="none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" type="body"/>
          </p:nvPr>
        </p:nvSpPr>
        <p:spPr>
          <a:xfrm>
            <a:off x="581192" y="4541417"/>
            <a:ext cx="11029615" cy="600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  <a:defRPr sz="18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288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" name="Google Shape;46;p11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" type="body"/>
          </p:nvPr>
        </p:nvSpPr>
        <p:spPr>
          <a:xfrm>
            <a:off x="581193" y="2228003"/>
            <a:ext cx="5194767" cy="3633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2" type="body"/>
          </p:nvPr>
        </p:nvSpPr>
        <p:spPr>
          <a:xfrm>
            <a:off x="6416039" y="2228003"/>
            <a:ext cx="5194769" cy="3633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2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/>
          <p:nvPr>
            <p:ph type="title"/>
          </p:nvPr>
        </p:nvSpPr>
        <p:spPr>
          <a:xfrm>
            <a:off x="581193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581191" y="2250891"/>
            <a:ext cx="5194769" cy="5577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40"/>
              <a:buNone/>
              <a:defRPr b="0" sz="20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72"/>
              <a:buNone/>
              <a:defRPr b="1" sz="1600"/>
            </a:lvl9pPr>
          </a:lstStyle>
          <a:p/>
        </p:txBody>
      </p:sp>
      <p:sp>
        <p:nvSpPr>
          <p:cNvPr id="59" name="Google Shape;59;p13"/>
          <p:cNvSpPr txBox="1"/>
          <p:nvPr>
            <p:ph idx="2" type="body"/>
          </p:nvPr>
        </p:nvSpPr>
        <p:spPr>
          <a:xfrm>
            <a:off x="581194" y="2926052"/>
            <a:ext cx="5194766" cy="293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3" type="body"/>
          </p:nvPr>
        </p:nvSpPr>
        <p:spPr>
          <a:xfrm>
            <a:off x="6416039" y="2250892"/>
            <a:ext cx="5194770" cy="5533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Noto Sans Symbols"/>
              <a:buNone/>
              <a:defRPr b="0" sz="20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4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72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72"/>
              <a:buNone/>
              <a:defRPr b="1" sz="1600"/>
            </a:lvl9pPr>
          </a:lstStyle>
          <a:p/>
        </p:txBody>
      </p:sp>
      <p:sp>
        <p:nvSpPr>
          <p:cNvPr id="61" name="Google Shape;61;p13"/>
          <p:cNvSpPr txBox="1"/>
          <p:nvPr>
            <p:ph idx="4" type="body"/>
          </p:nvPr>
        </p:nvSpPr>
        <p:spPr>
          <a:xfrm>
            <a:off x="6416037" y="2926052"/>
            <a:ext cx="5194771" cy="2934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  <a:defRPr/>
            </a:lvl1pPr>
            <a:lvl2pPr indent="-333756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2pPr>
            <a:lvl3pPr indent="-333756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3pPr>
            <a:lvl4pPr indent="-333756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4pPr>
            <a:lvl5pPr indent="-333756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5pPr>
            <a:lvl6pPr indent="-333756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6pPr>
            <a:lvl7pPr indent="-333756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7pPr>
            <a:lvl8pPr indent="-333756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  <a:defRPr/>
            </a:lvl8pPr>
            <a:lvl9pPr indent="-333756" lvl="8" marL="41148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656"/>
              <a:buChar char="◼"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575894" y="729658"/>
            <a:ext cx="11029616" cy="988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4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4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image" Target="../media/image13.jpg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 b="0" i="0" sz="28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"/>
          <p:cNvSpPr txBox="1"/>
          <p:nvPr>
            <p:ph idx="1" type="body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◼"/>
              <a:defRPr b="0" i="0" sz="18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22072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72"/>
              <a:buFont typeface="Noto Sans Symbols"/>
              <a:buChar char="◼"/>
              <a:defRPr b="0" i="0" sz="16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10388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8"/>
              <a:buFont typeface="Noto Sans Symbols"/>
              <a:buChar char="◼"/>
              <a:defRPr b="0" i="0" sz="14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298703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298704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298704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298704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298703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298703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4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4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5" name="Google Shape;15;p4"/>
          <p:cNvGrpSpPr/>
          <p:nvPr/>
        </p:nvGrpSpPr>
        <p:grpSpPr>
          <a:xfrm>
            <a:off x="428696" y="482137"/>
            <a:ext cx="11301155" cy="81191"/>
            <a:chOff x="428696" y="482137"/>
            <a:chExt cx="11301155" cy="81191"/>
          </a:xfrm>
        </p:grpSpPr>
        <p:sp>
          <p:nvSpPr>
            <p:cNvPr id="16" name="Google Shape;16;p4"/>
            <p:cNvSpPr/>
            <p:nvPr/>
          </p:nvSpPr>
          <p:spPr>
            <a:xfrm flipH="1" rot="10800000">
              <a:off x="428696" y="482137"/>
              <a:ext cx="3703321" cy="8119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Google Shape;17;p4"/>
            <p:cNvSpPr/>
            <p:nvPr/>
          </p:nvSpPr>
          <p:spPr>
            <a:xfrm flipH="1" rot="10800000">
              <a:off x="4235926" y="482137"/>
              <a:ext cx="3703321" cy="811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Google Shape;18;p4"/>
            <p:cNvSpPr/>
            <p:nvPr/>
          </p:nvSpPr>
          <p:spPr>
            <a:xfrm flipH="1" rot="10800000">
              <a:off x="8026530" y="482137"/>
              <a:ext cx="3703321" cy="8119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"/>
          <p:cNvSpPr txBox="1"/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  <a:defRPr b="0" i="0" sz="28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7"/>
          <p:cNvSpPr txBox="1"/>
          <p:nvPr>
            <p:ph idx="1" type="body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656"/>
              <a:buFont typeface="Noto Sans Symbols"/>
              <a:buChar char="◼"/>
              <a:defRPr b="0" i="0" sz="18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22072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72"/>
              <a:buFont typeface="Noto Sans Symbols"/>
              <a:buChar char="◼"/>
              <a:defRPr b="0" i="0" sz="16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10388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8"/>
              <a:buFont typeface="Noto Sans Symbols"/>
              <a:buChar char="◼"/>
              <a:defRPr b="0" i="0" sz="14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298703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298704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298704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298704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298703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298703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ts val="1104"/>
              <a:buFont typeface="Noto Sans Symbols"/>
              <a:buChar char="◼"/>
              <a:def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8" name="Google Shape;108;p7"/>
          <p:cNvSpPr txBox="1"/>
          <p:nvPr>
            <p:ph idx="10" type="dt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9" name="Google Shape;109;p7"/>
          <p:cNvSpPr txBox="1"/>
          <p:nvPr>
            <p:ph idx="11" type="ftr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10" name="Google Shape;110;p7"/>
          <p:cNvSpPr txBox="1"/>
          <p:nvPr>
            <p:ph idx="12" type="sldNum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11" name="Google Shape;111;p7"/>
          <p:cNvGrpSpPr/>
          <p:nvPr/>
        </p:nvGrpSpPr>
        <p:grpSpPr>
          <a:xfrm>
            <a:off x="428697" y="476250"/>
            <a:ext cx="8886753" cy="87079"/>
            <a:chOff x="428696" y="482137"/>
            <a:chExt cx="11301155" cy="81191"/>
          </a:xfrm>
        </p:grpSpPr>
        <p:sp>
          <p:nvSpPr>
            <p:cNvPr id="112" name="Google Shape;112;p7"/>
            <p:cNvSpPr/>
            <p:nvPr/>
          </p:nvSpPr>
          <p:spPr>
            <a:xfrm flipH="1" rot="10800000">
              <a:off x="428696" y="482137"/>
              <a:ext cx="3703321" cy="8119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13" name="Google Shape;113;p7"/>
            <p:cNvSpPr/>
            <p:nvPr/>
          </p:nvSpPr>
          <p:spPr>
            <a:xfrm flipH="1" rot="10800000">
              <a:off x="4235926" y="482137"/>
              <a:ext cx="3703321" cy="811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14" name="Google Shape;114;p7"/>
            <p:cNvSpPr/>
            <p:nvPr/>
          </p:nvSpPr>
          <p:spPr>
            <a:xfrm flipH="1" rot="10800000">
              <a:off x="8026530" y="482137"/>
              <a:ext cx="3703321" cy="8119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pic>
        <p:nvPicPr>
          <p:cNvPr descr="A black and white logo of houses&#10;&#10;AI-generated content may be incorrect." id="115" name="Google Shape;115;p7"/>
          <p:cNvPicPr preferRelativeResize="0"/>
          <p:nvPr/>
        </p:nvPicPr>
        <p:blipFill rotWithShape="1">
          <a:blip r:embed="rId1">
            <a:alphaModFix/>
          </a:blip>
          <a:srcRect b="31833" l="0" r="0" t="27476"/>
          <a:stretch/>
        </p:blipFill>
        <p:spPr>
          <a:xfrm>
            <a:off x="9466463" y="127081"/>
            <a:ext cx="2144345" cy="87249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jpg"/><Relationship Id="rId4" Type="http://schemas.openxmlformats.org/officeDocument/2006/relationships/image" Target="../media/image6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1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5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"/>
          <p:cNvSpPr txBox="1"/>
          <p:nvPr>
            <p:ph type="ctrTitle"/>
          </p:nvPr>
        </p:nvSpPr>
        <p:spPr>
          <a:xfrm>
            <a:off x="448056" y="1070901"/>
            <a:ext cx="11265406" cy="12103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4000"/>
              <a:t>GENERALVERSAMMLUNG </a:t>
            </a:r>
            <a:br>
              <a:rPr lang="en-US" sz="4000"/>
            </a:br>
            <a:r>
              <a:rPr lang="en-US" sz="4000"/>
              <a:t>WBG KIRCHFELD, EMMEN</a:t>
            </a:r>
            <a:endParaRPr sz="4000"/>
          </a:p>
        </p:txBody>
      </p:sp>
      <p:pic>
        <p:nvPicPr>
          <p:cNvPr id="203" name="Google Shape;203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864" r="2861" t="0"/>
          <a:stretch/>
        </p:blipFill>
        <p:spPr>
          <a:xfrm>
            <a:off x="448055" y="3103684"/>
            <a:ext cx="11274551" cy="3287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204" name="Google Shape;204;p1"/>
          <p:cNvSpPr txBox="1"/>
          <p:nvPr/>
        </p:nvSpPr>
        <p:spPr>
          <a:xfrm>
            <a:off x="457200" y="2281287"/>
            <a:ext cx="11256262" cy="822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Gill Sans"/>
              <a:buNone/>
            </a:pPr>
            <a:r>
              <a:rPr b="0" i="0" lang="en-US" sz="16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2. April 2025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5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Jahresrückblick des Präsidenten</a:t>
            </a:r>
            <a:endParaRPr sz="3600"/>
          </a:p>
        </p:txBody>
      </p:sp>
      <p:sp>
        <p:nvSpPr>
          <p:cNvPr id="268" name="Google Shape;268;p35"/>
          <p:cNvSpPr txBox="1"/>
          <p:nvPr>
            <p:ph idx="1" type="body"/>
          </p:nvPr>
        </p:nvSpPr>
        <p:spPr>
          <a:xfrm>
            <a:off x="581192" y="2340863"/>
            <a:ext cx="11029615" cy="4423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982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208"/>
              <a:buChar char="◼"/>
            </a:pPr>
            <a:r>
              <a:rPr lang="en-US" sz="2400"/>
              <a:t>Änderungen im Grundbuchamt</a:t>
            </a:r>
            <a:endParaRPr sz="2400"/>
          </a:p>
          <a:p>
            <a:pPr indent="-317981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84"/>
              <a:buChar char="◼"/>
            </a:pPr>
            <a:r>
              <a:rPr lang="en-US" sz="2400"/>
              <a:t>Haus Nr. 2: Claudio Secchi → Ensar Zenoni</a:t>
            </a:r>
            <a:endParaRPr sz="2400"/>
          </a:p>
          <a:p>
            <a:pPr indent="-317981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84"/>
              <a:buChar char="◼"/>
            </a:pPr>
            <a:r>
              <a:rPr lang="en-US" sz="2400"/>
              <a:t>Haus Nr. 14: Rolf Straumann</a:t>
            </a:r>
            <a:endParaRPr sz="2400"/>
          </a:p>
          <a:p>
            <a:pPr indent="-317982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208"/>
              <a:buChar char="◼"/>
            </a:pPr>
            <a:r>
              <a:rPr lang="en-US" sz="2400"/>
              <a:t>Baubewilligungen</a:t>
            </a:r>
            <a:endParaRPr/>
          </a:p>
          <a:p>
            <a:pPr indent="-317981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84"/>
              <a:buChar char="◼"/>
            </a:pPr>
            <a:r>
              <a:rPr lang="en-US" sz="2400"/>
              <a:t>Haus Nr. 17: Heizung und Dach</a:t>
            </a:r>
            <a:endParaRPr/>
          </a:p>
          <a:p>
            <a:pPr indent="-317981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84"/>
              <a:buChar char="◼"/>
            </a:pPr>
            <a:r>
              <a:rPr lang="en-US" sz="2400"/>
              <a:t>Haus Nr. 13: Gesamtumbau</a:t>
            </a:r>
            <a:endParaRPr/>
          </a:p>
          <a:p>
            <a:pPr indent="-317981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84"/>
              <a:buChar char="◼"/>
            </a:pPr>
            <a:r>
              <a:rPr lang="en-US" sz="2400"/>
              <a:t>Haus Nr. 11: Dachumbau</a:t>
            </a:r>
            <a:endParaRPr/>
          </a:p>
          <a:p>
            <a:pPr indent="-317981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84"/>
              <a:buChar char="◼"/>
            </a:pPr>
            <a:r>
              <a:rPr lang="en-US" sz="2400"/>
              <a:t>Haus Nr. 9: Gesamtumbau</a:t>
            </a:r>
            <a:endParaRPr/>
          </a:p>
          <a:p>
            <a:pPr indent="-147103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691"/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4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Jahresrückblick des Präsidenten</a:t>
            </a:r>
            <a:endParaRPr sz="3600"/>
          </a:p>
        </p:txBody>
      </p:sp>
      <p:sp>
        <p:nvSpPr>
          <p:cNvPr id="274" name="Google Shape;274;p54"/>
          <p:cNvSpPr txBox="1"/>
          <p:nvPr>
            <p:ph idx="1" type="body"/>
          </p:nvPr>
        </p:nvSpPr>
        <p:spPr>
          <a:xfrm>
            <a:off x="581192" y="2340864"/>
            <a:ext cx="11029615" cy="419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982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8"/>
              <a:buChar char="◼"/>
            </a:pPr>
            <a:r>
              <a:rPr lang="en-US" sz="2400"/>
              <a:t>Webseite erstellt</a:t>
            </a:r>
            <a:endParaRPr/>
          </a:p>
          <a:p>
            <a:pPr indent="-317982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8"/>
              <a:buChar char="◼"/>
            </a:pPr>
            <a:r>
              <a:rPr lang="en-US" sz="2400"/>
              <a:t>Arbeitsgruppe für Gestaltungsplan gebildet</a:t>
            </a:r>
            <a:endParaRPr sz="2400"/>
          </a:p>
          <a:p>
            <a:pPr indent="-317982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8"/>
              <a:buChar char="◼"/>
            </a:pPr>
            <a:r>
              <a:rPr lang="en-US" sz="2400"/>
              <a:t>Zusammenhalt durch Anlässe gefördert</a:t>
            </a:r>
            <a:endParaRPr sz="2400"/>
          </a:p>
          <a:p>
            <a:pPr indent="-317981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84"/>
              <a:buChar char="◼"/>
            </a:pPr>
            <a:r>
              <a:rPr lang="en-US" sz="2400"/>
              <a:t>Kaspi-Fest</a:t>
            </a:r>
            <a:endParaRPr/>
          </a:p>
          <a:p>
            <a:pPr indent="-317981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84"/>
              <a:buChar char="◼"/>
            </a:pPr>
            <a:r>
              <a:rPr lang="en-US" sz="2400"/>
              <a:t>Herbstwanderung</a:t>
            </a:r>
            <a:endParaRPr sz="2400"/>
          </a:p>
          <a:p>
            <a:pPr indent="-317981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84"/>
              <a:buChar char="◼"/>
            </a:pPr>
            <a:r>
              <a:rPr lang="en-US" sz="2400"/>
              <a:t>Weihnachtsapero</a:t>
            </a:r>
            <a:endParaRPr sz="2400"/>
          </a:p>
          <a:p>
            <a:pPr indent="-317981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84"/>
              <a:buChar char="◼"/>
            </a:pPr>
            <a:r>
              <a:rPr lang="en-US" sz="2400"/>
              <a:t>Neujahrsapero</a:t>
            </a:r>
            <a:endParaRPr sz="2400"/>
          </a:p>
          <a:p>
            <a:pPr indent="-317982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8"/>
              <a:buChar char="◼"/>
            </a:pPr>
            <a:r>
              <a:rPr lang="en-US" sz="2400"/>
              <a:t>Newsletter</a:t>
            </a:r>
            <a:endParaRPr/>
          </a:p>
          <a:p>
            <a:pPr indent="-317982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8"/>
              <a:buChar char="◼"/>
            </a:pPr>
            <a:r>
              <a:rPr lang="en-US" sz="2400"/>
              <a:t>Informationen zu weiteren Projekten folgen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5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281" name="Google Shape;281;p55"/>
          <p:cNvSpPr txBox="1"/>
          <p:nvPr>
            <p:ph idx="1" type="body"/>
          </p:nvPr>
        </p:nvSpPr>
        <p:spPr>
          <a:xfrm>
            <a:off x="457201" y="1368000"/>
            <a:ext cx="58392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Begrüssung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Feststellung</a:t>
            </a:r>
            <a:r>
              <a:rPr b="1" lang="en-US" sz="2400">
                <a:solidFill>
                  <a:srgbClr val="FF0000"/>
                </a:solidFill>
              </a:rPr>
              <a:t> </a:t>
            </a:r>
            <a:r>
              <a:rPr lang="en-US" sz="2400"/>
              <a:t>der Beschlussfähigkeit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 der Stimmenzähler/innen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Protokoll der GV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Jahresrückblick des Präsidenten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DC80A7"/>
                </a:solidFill>
              </a:rPr>
              <a:t>Jahresrechnung 2024</a:t>
            </a:r>
            <a:endParaRPr b="1" sz="2400">
              <a:solidFill>
                <a:srgbClr val="DC80A7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Beiträge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Informationen aus dem Vorstand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Anträge / Verschiedenes</a:t>
            </a:r>
            <a:endParaRPr sz="2400"/>
          </a:p>
        </p:txBody>
      </p:sp>
      <p:pic>
        <p:nvPicPr>
          <p:cNvPr descr="Ein Bild, das Entwurf, Haus, Zeichnung, Design enthält." id="282" name="Google Shape;282;p55"/>
          <p:cNvPicPr preferRelativeResize="0"/>
          <p:nvPr/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6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Jahresrechnung 2024 - Kassier</a:t>
            </a:r>
            <a:endParaRPr sz="3600"/>
          </a:p>
        </p:txBody>
      </p:sp>
      <p:pic>
        <p:nvPicPr>
          <p:cNvPr id="288" name="Google Shape;288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7989" y="0"/>
            <a:ext cx="603602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4400" y="318957"/>
            <a:ext cx="7823199" cy="622008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56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7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Jahresrechnung 2024 - Revisor/in</a:t>
            </a:r>
            <a:endParaRPr sz="3600"/>
          </a:p>
        </p:txBody>
      </p:sp>
      <p:sp>
        <p:nvSpPr>
          <p:cNvPr id="300" name="Google Shape;300;p37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Wort der Revisorin und des Revisoren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Jahresrechnung 2024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7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307" name="Google Shape;307;p57"/>
          <p:cNvSpPr txBox="1"/>
          <p:nvPr>
            <p:ph idx="1" type="body"/>
          </p:nvPr>
        </p:nvSpPr>
        <p:spPr>
          <a:xfrm>
            <a:off x="457201" y="1404000"/>
            <a:ext cx="58392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Begrüssung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Feststellung</a:t>
            </a:r>
            <a:r>
              <a:rPr b="1" lang="en-US" sz="2400">
                <a:solidFill>
                  <a:srgbClr val="FF0000"/>
                </a:solidFill>
              </a:rPr>
              <a:t> </a:t>
            </a:r>
            <a:r>
              <a:rPr lang="en-US" sz="2400"/>
              <a:t>der Beschlussfähigkeit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 der Stimmenzähler/innen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Protokoll der GV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Jahresrückblick des Präsidenten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Jahresrechnung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DC80A7"/>
                </a:solidFill>
              </a:rPr>
              <a:t>Wahlen</a:t>
            </a:r>
            <a:endParaRPr b="1" sz="2400">
              <a:solidFill>
                <a:srgbClr val="DC80A7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Beiträge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Informationen aus dem Vorstand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Anträge / Verschiedenes</a:t>
            </a:r>
            <a:endParaRPr sz="2400"/>
          </a:p>
        </p:txBody>
      </p:sp>
      <p:pic>
        <p:nvPicPr>
          <p:cNvPr descr="Ein Bild, das Entwurf, Haus, Zeichnung, Design enthält." id="308" name="Google Shape;308;p57"/>
          <p:cNvPicPr preferRelativeResize="0"/>
          <p:nvPr/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8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Wahlen des Vorstandes</a:t>
            </a:r>
            <a:endParaRPr sz="3600"/>
          </a:p>
        </p:txBody>
      </p:sp>
      <p:sp>
        <p:nvSpPr>
          <p:cNvPr id="314" name="Google Shape;314;p38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2025 ist ein offizielles Wahljahr für den Vorstand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Kassier Manuel Buholzer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Aktuar Martin Frei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Präsident Salvatore Aronica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9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Wahlen der Berater/innen</a:t>
            </a:r>
            <a:endParaRPr sz="3600"/>
          </a:p>
        </p:txBody>
      </p:sp>
      <p:sp>
        <p:nvSpPr>
          <p:cNvPr id="320" name="Google Shape;320;p39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2025 ist ein offizielles Wahljahr für die Berater/innen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Roman Schärli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Günter Konrad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Christoph Mattmann</a:t>
            </a:r>
            <a:endParaRPr sz="2400">
              <a:solidFill>
                <a:srgbClr val="DC80A7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0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Wahlen der Revisor/innen</a:t>
            </a:r>
            <a:endParaRPr sz="3600"/>
          </a:p>
        </p:txBody>
      </p:sp>
      <p:sp>
        <p:nvSpPr>
          <p:cNvPr id="326" name="Google Shape;326;p40"/>
          <p:cNvSpPr txBox="1"/>
          <p:nvPr>
            <p:ph idx="1" type="body"/>
          </p:nvPr>
        </p:nvSpPr>
        <p:spPr>
          <a:xfrm>
            <a:off x="581192" y="2340864"/>
            <a:ext cx="11029615" cy="4059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2025 ist kein offizielles Wahljahr für die Revisor/innen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Rücktritt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Anita Schumacher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Peter Diem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Zur Verfügung stellen sich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Sarah Ming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Philipp Niederberger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Weitere Personen?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Revisor/innen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"/>
          <p:cNvSpPr txBox="1"/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211" name="Google Shape;211;p2"/>
          <p:cNvSpPr txBox="1"/>
          <p:nvPr>
            <p:ph idx="1" type="body"/>
          </p:nvPr>
        </p:nvSpPr>
        <p:spPr>
          <a:xfrm>
            <a:off x="457200" y="1404594"/>
            <a:ext cx="5837463" cy="4968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DC80A7"/>
                </a:solidFill>
              </a:rPr>
              <a:t>Begrüssung</a:t>
            </a:r>
            <a:endParaRPr b="1" sz="2400">
              <a:solidFill>
                <a:srgbClr val="DC80A7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Feststellung der Beschlussfähigkeit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 der Stimmenzähler/innen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Protokoll der GV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Jahresrückblick des Präsidenten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Jahresrechnung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Beiträge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Informationen aus dem Vorstand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Anträge / Verschiedenes</a:t>
            </a:r>
            <a:endParaRPr sz="2400"/>
          </a:p>
        </p:txBody>
      </p:sp>
      <p:pic>
        <p:nvPicPr>
          <p:cNvPr descr="Ein Bild, das Entwurf, Haus, Zeichnung, Design enthält." id="212" name="Google Shape;212;p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8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333" name="Google Shape;333;p58"/>
          <p:cNvSpPr txBox="1"/>
          <p:nvPr>
            <p:ph idx="1" type="body"/>
          </p:nvPr>
        </p:nvSpPr>
        <p:spPr>
          <a:xfrm>
            <a:off x="457201" y="1404000"/>
            <a:ext cx="58392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Begrüssung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Feststellung</a:t>
            </a:r>
            <a:r>
              <a:rPr b="1" lang="en-US" sz="2400">
                <a:solidFill>
                  <a:srgbClr val="FF0000"/>
                </a:solidFill>
              </a:rPr>
              <a:t> </a:t>
            </a:r>
            <a:r>
              <a:rPr lang="en-US" sz="2400"/>
              <a:t>der Beschlussfähigkeit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 der Stimmenzähler/innen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Protokoll der GV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Jahresrückblick des Präsidenten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Jahresrechnung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DC80A7"/>
                </a:solidFill>
              </a:rPr>
              <a:t>Beiträge</a:t>
            </a:r>
            <a:endParaRPr b="1" sz="2400">
              <a:solidFill>
                <a:srgbClr val="DC80A7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Informationen aus dem Vorstand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Anträge / Verschiedenes</a:t>
            </a:r>
            <a:endParaRPr sz="2400"/>
          </a:p>
        </p:txBody>
      </p:sp>
      <p:pic>
        <p:nvPicPr>
          <p:cNvPr descr="Ein Bild, das Entwurf, Haus, Zeichnung, Design enthält." id="334" name="Google Shape;334;p58"/>
          <p:cNvPicPr preferRelativeResize="0"/>
          <p:nvPr/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1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Beiträge - Genossenschaftsbeitrag</a:t>
            </a:r>
            <a:endParaRPr sz="3600"/>
          </a:p>
        </p:txBody>
      </p:sp>
      <p:sp>
        <p:nvSpPr>
          <p:cNvPr id="340" name="Google Shape;340;p41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Weiterhin </a:t>
            </a:r>
            <a:r>
              <a:rPr b="1" lang="en-US" sz="2400" u="sng"/>
              <a:t>100 CHF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Genossenschaftsbeitrag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2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Beiträge - Unterhaltsfonds</a:t>
            </a:r>
            <a:endParaRPr sz="3600"/>
          </a:p>
        </p:txBody>
      </p:sp>
      <p:sp>
        <p:nvSpPr>
          <p:cNvPr id="346" name="Google Shape;346;p42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Weiterhin </a:t>
            </a:r>
            <a:r>
              <a:rPr b="1" lang="en-US" sz="2400" u="sng"/>
              <a:t>600 CHF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Unterhaltsfonds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3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Beiträge - Vorstandsentschädigung</a:t>
            </a:r>
            <a:endParaRPr sz="3600"/>
          </a:p>
        </p:txBody>
      </p:sp>
      <p:sp>
        <p:nvSpPr>
          <p:cNvPr id="352" name="Google Shape;352;p43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Simone Helfenstein hat letztes Jahr vorgeschlagen </a:t>
            </a:r>
            <a:br>
              <a:rPr lang="en-US" sz="2400"/>
            </a:br>
            <a:r>
              <a:rPr lang="en-US" sz="2400"/>
              <a:t>die Höhe der Vorstandsentschädigung zu überdenken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9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Beiträge - Vorstandsentschädigung</a:t>
            </a:r>
            <a:br>
              <a:rPr lang="en-US" sz="3600"/>
            </a:br>
            <a:r>
              <a:rPr lang="en-US" sz="3600"/>
              <a:t>Vorschlag des Vorstandes</a:t>
            </a:r>
            <a:endParaRPr sz="3600"/>
          </a:p>
        </p:txBody>
      </p:sp>
      <p:sp>
        <p:nvSpPr>
          <p:cNvPr id="358" name="Google Shape;358;p59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Bisherige Entschädigung von </a:t>
            </a:r>
            <a:r>
              <a:rPr b="1" lang="en-US" sz="2400" u="sng"/>
              <a:t>150 CHF</a:t>
            </a:r>
            <a:r>
              <a:rPr lang="en-US" sz="2400"/>
              <a:t> pro Vorstandsmitglied </a:t>
            </a:r>
            <a:br>
              <a:rPr lang="en-US" sz="2400"/>
            </a:br>
            <a:r>
              <a:rPr lang="en-US" sz="2400"/>
              <a:t>(inkl. Berater/innen) jährlich beibehalten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Zusätzlich </a:t>
            </a:r>
            <a:r>
              <a:rPr b="1" lang="en-US" sz="2400" u="sng"/>
              <a:t>100 CHF</a:t>
            </a:r>
            <a:r>
              <a:rPr b="1" lang="en-US" sz="2400"/>
              <a:t> </a:t>
            </a:r>
            <a:r>
              <a:rPr lang="en-US" sz="2400"/>
              <a:t>pro Vorstandsmitglied (inkl. Berater/innen)</a:t>
            </a:r>
            <a:br>
              <a:rPr lang="en-US" sz="2400"/>
            </a:br>
            <a:r>
              <a:rPr lang="en-US" sz="2400"/>
              <a:t>für gemeinsames Essen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Einmal jährlich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Region Emmen/Emmenbrücke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Vorstandsentschädigung</a:t>
            </a:r>
            <a:endParaRPr sz="2400">
              <a:solidFill>
                <a:srgbClr val="DC80A7"/>
              </a:solidFill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0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365" name="Google Shape;365;p60"/>
          <p:cNvSpPr txBox="1"/>
          <p:nvPr>
            <p:ph idx="1" type="body"/>
          </p:nvPr>
        </p:nvSpPr>
        <p:spPr>
          <a:xfrm>
            <a:off x="457201" y="1404000"/>
            <a:ext cx="58392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Begrüssung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Feststellung</a:t>
            </a:r>
            <a:r>
              <a:rPr b="1" lang="en-US" sz="2400">
                <a:solidFill>
                  <a:srgbClr val="FF0000"/>
                </a:solidFill>
              </a:rPr>
              <a:t> </a:t>
            </a:r>
            <a:r>
              <a:rPr lang="en-US" sz="2400"/>
              <a:t>der Beschlussfähigkeit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 der Stimmenzähler/innen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Protokoll der GV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Jahresrückblick des Präsidenten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Jahresrechnung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Beiträge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DC80A7"/>
                </a:solidFill>
              </a:rPr>
              <a:t>Informationen aus dem Vorstand</a:t>
            </a:r>
            <a:endParaRPr b="1" sz="2400">
              <a:solidFill>
                <a:srgbClr val="DC80A7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Anträge / Verschiedenes</a:t>
            </a:r>
            <a:endParaRPr sz="2400"/>
          </a:p>
        </p:txBody>
      </p:sp>
      <p:pic>
        <p:nvPicPr>
          <p:cNvPr descr="Ein Bild, das Entwurf, Haus, Zeichnung, Design enthält." id="366" name="Google Shape;366;p60"/>
          <p:cNvPicPr preferRelativeResize="0"/>
          <p:nvPr/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61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Informationen aus dem Vorstand - Kaspi-Fest</a:t>
            </a:r>
            <a:endParaRPr sz="3600"/>
          </a:p>
        </p:txBody>
      </p:sp>
      <p:sp>
        <p:nvSpPr>
          <p:cNvPr id="372" name="Google Shape;372;p61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Gibt es Kaspi-Bewohner/innen, die das Kaspi-Fest 2025 organisieren möchten?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200"/>
              <a:t>Das Kaspi-Fest soll im September stattfinden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in Bild, das Gras, draußen, Baum, Pflanze enthält.&#10;&#10;KI-generierte Inhalte können fehlerhaft sein." id="377" name="Google Shape;37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37836" y="774727"/>
            <a:ext cx="3848668" cy="2886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 Bild, das draußen, Tisch, Baum, Mobiliar enthält.&#10;&#10;KI-generierte Inhalte können fehlerhaft sein." id="378" name="Google Shape;378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168" y="3661228"/>
            <a:ext cx="3848668" cy="2886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 Bild, das draußen, Person, Kleidung, Überdachung enthält.&#10;&#10;KI-generierte Inhalte können fehlerhaft sein." id="379" name="Google Shape;379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37836" y="3661228"/>
            <a:ext cx="3848668" cy="2886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 Bild, das draußen, Fastfood, Überdachung, Tisch enthält.&#10;&#10;KI-generierte Inhalte können fehlerhaft sein." id="380" name="Google Shape;380;p44"/>
          <p:cNvPicPr preferRelativeResize="0"/>
          <p:nvPr/>
        </p:nvPicPr>
        <p:blipFill rotWithShape="1">
          <a:blip r:embed="rId6">
            <a:alphaModFix/>
          </a:blip>
          <a:srcRect b="0" l="4102" r="0" t="0"/>
          <a:stretch/>
        </p:blipFill>
        <p:spPr>
          <a:xfrm>
            <a:off x="8186504" y="1581714"/>
            <a:ext cx="3571686" cy="49660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 Bild, das Essen, Kochkunst, Teller, Rezept enthält.&#10;&#10;KI-generierte Inhalte können fehlerhaft sein." id="381" name="Google Shape;381;p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9168" y="774727"/>
            <a:ext cx="3848668" cy="2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44"/>
          <p:cNvSpPr/>
          <p:nvPr/>
        </p:nvSpPr>
        <p:spPr>
          <a:xfrm>
            <a:off x="5003393" y="2967335"/>
            <a:ext cx="218521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Danke</a:t>
            </a:r>
            <a:endParaRPr/>
          </a:p>
        </p:txBody>
      </p:sp>
      <p:sp>
        <p:nvSpPr>
          <p:cNvPr id="383" name="Google Shape;383;p44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5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Informationen aus dem Vorstand - Webseite</a:t>
            </a:r>
            <a:endParaRPr sz="3600"/>
          </a:p>
        </p:txBody>
      </p:sp>
      <p:pic>
        <p:nvPicPr>
          <p:cNvPr id="389" name="Google Shape;389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7865" y="1890876"/>
            <a:ext cx="9736267" cy="4631817"/>
          </a:xfrm>
          <a:prstGeom prst="rect">
            <a:avLst/>
          </a:prstGeom>
          <a:noFill/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2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Informationen aus dem Vorstand - Webseite</a:t>
            </a:r>
            <a:endParaRPr sz="3600"/>
          </a:p>
        </p:txBody>
      </p:sp>
      <p:sp>
        <p:nvSpPr>
          <p:cNvPr id="395" name="Google Shape;395;p62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Kontaktdaten der Kaspi-Bewohner/innen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werden aktualisiert und digitalisiert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im internen Bereich zur Verfügung gestellt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Liste mit Telefonnummer und E-Mail-Adresse ergänzen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Zugriff zu internem Bereich bei Salvatore Aronica anfordern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"/>
          <p:cNvSpPr txBox="1"/>
          <p:nvPr>
            <p:ph type="title"/>
          </p:nvPr>
        </p:nvSpPr>
        <p:spPr>
          <a:xfrm>
            <a:off x="457200" y="640079"/>
            <a:ext cx="3657600" cy="7645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219" name="Google Shape;219;p3"/>
          <p:cNvSpPr txBox="1"/>
          <p:nvPr>
            <p:ph idx="1" type="body"/>
          </p:nvPr>
        </p:nvSpPr>
        <p:spPr>
          <a:xfrm>
            <a:off x="457200" y="1404594"/>
            <a:ext cx="5837463" cy="4968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Begrüssung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DC80A7"/>
                </a:solidFill>
              </a:rPr>
              <a:t>Feststellung der Beschlussfähigkeit</a:t>
            </a:r>
            <a:endParaRPr b="1" sz="2400">
              <a:solidFill>
                <a:srgbClr val="DC80A7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 der Stimmenzähler/innen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Protokoll der GV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Jahresrückblick des Präsidenten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Jahresrechnung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Beiträge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Informationen aus dem Vorstand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Anträge / Verschiedenes</a:t>
            </a:r>
            <a:endParaRPr sz="2400"/>
          </a:p>
        </p:txBody>
      </p:sp>
      <p:pic>
        <p:nvPicPr>
          <p:cNvPr descr="Ein Bild, das Entwurf, Haus, Zeichnung, Design enthält." id="220" name="Google Shape;220;p3"/>
          <p:cNvPicPr preferRelativeResize="0"/>
          <p:nvPr/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6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Informationen aus dem Vorstand - Gestaltungsplan</a:t>
            </a:r>
            <a:endParaRPr sz="3600"/>
          </a:p>
        </p:txBody>
      </p:sp>
      <p:sp>
        <p:nvSpPr>
          <p:cNvPr id="401" name="Google Shape;401;p46"/>
          <p:cNvSpPr txBox="1"/>
          <p:nvPr>
            <p:ph idx="1" type="body"/>
          </p:nvPr>
        </p:nvSpPr>
        <p:spPr>
          <a:xfrm>
            <a:off x="581200" y="2332700"/>
            <a:ext cx="11029500" cy="42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Arbeitsgruppe gebildet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Monica Tiziani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Seppi Odermatt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Rolf Schumacher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Günter Konrad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Christoph Mattmann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Kickoff hat stattgefunden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Austausch über das Vorgehen mit der Gemeinde hat stattgefunden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Unterstützung durch Planungsbüro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Aufnahme der Änderungen am Gestaltungsplan bis heute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Vorbereitung neuer Gestaltungsplan damit der eingereicht werden kann, sobald das neue BZO </a:t>
            </a:r>
            <a:r>
              <a:rPr lang="en-US" sz="2400"/>
              <a:t>genehmigt</a:t>
            </a:r>
            <a:r>
              <a:rPr lang="en-US" sz="2400"/>
              <a:t> wurde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7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Informationen aus dem Vorstand - Entsorgung</a:t>
            </a:r>
            <a:endParaRPr sz="3600"/>
          </a:p>
        </p:txBody>
      </p:sp>
      <p:sp>
        <p:nvSpPr>
          <p:cNvPr id="407" name="Google Shape;407;p47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Real bevorzugt Container oder Unterflur-System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Kaspi-Vorstand erachtet Lösungsvorschläge als nicht optimal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Heutiges Entsorgungssystem erfordert gemäss Real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gute Parkdisziplin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Meldung der Baustellen (abfall@real-luzern.ch)</a:t>
            </a:r>
            <a:endParaRPr sz="2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8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Informationen aus dem Vorstand - Pumpen</a:t>
            </a:r>
            <a:endParaRPr sz="3600"/>
          </a:p>
        </p:txBody>
      </p:sp>
      <p:sp>
        <p:nvSpPr>
          <p:cNvPr id="413" name="Google Shape;413;p48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Pumpen professionell begutachtet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«Heusser»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«Suter»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Zustand akzeptabel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Zwei Pumpen werden durch leistungsfähigere Modelle ersetzt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Diverse Schwimmer, Steuerungen und Schachtdeckel werden ersetzt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Weitere Infos durch Günter Konrad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C80A7"/>
              </a:buClr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Budget ca. 40’000 CHF</a:t>
            </a:r>
            <a:endParaRPr sz="2400">
              <a:solidFill>
                <a:srgbClr val="DC80A7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9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Informationen aus dem Vorstand - Finanzplan</a:t>
            </a:r>
            <a:endParaRPr sz="3600"/>
          </a:p>
        </p:txBody>
      </p:sp>
      <p:pic>
        <p:nvPicPr>
          <p:cNvPr id="419" name="Google Shape;419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2427" y="2421254"/>
            <a:ext cx="10987145" cy="3491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3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Informationen aus dem Vorstand - Finanzplan</a:t>
            </a:r>
            <a:endParaRPr sz="3600"/>
          </a:p>
        </p:txBody>
      </p:sp>
      <p:pic>
        <p:nvPicPr>
          <p:cNvPr id="425" name="Google Shape;425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192" y="2563177"/>
            <a:ext cx="11029616" cy="3033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4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Informationen aus dem Vorstand - Finanzplan</a:t>
            </a:r>
            <a:endParaRPr sz="3600"/>
          </a:p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Genehmigung Budget ab 2026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Budget wird im Rahmen des Finanzplans vorgelegt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Abstimmung Budget erfolgt an GV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65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438" name="Google Shape;438;p65"/>
          <p:cNvSpPr txBox="1"/>
          <p:nvPr>
            <p:ph idx="1" type="body"/>
          </p:nvPr>
        </p:nvSpPr>
        <p:spPr>
          <a:xfrm>
            <a:off x="457201" y="1404000"/>
            <a:ext cx="58392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Begrüssung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Feststellung</a:t>
            </a:r>
            <a:r>
              <a:rPr b="1" lang="en-US" sz="2400">
                <a:solidFill>
                  <a:srgbClr val="FF0000"/>
                </a:solidFill>
              </a:rPr>
              <a:t> </a:t>
            </a:r>
            <a:r>
              <a:rPr lang="en-US" sz="2400"/>
              <a:t>der Beschlussfähigkeit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 der Stimmenzähler/innen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Protokoll der GV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Jahresrückblick des Präsidenten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Jahresrechnung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Beiträge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Informationen aus dem Vorstand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DC80A7"/>
                </a:solidFill>
              </a:rPr>
              <a:t>Anträge / Verschiedenes</a:t>
            </a:r>
            <a:endParaRPr b="1" sz="2400">
              <a:solidFill>
                <a:srgbClr val="DC80A7"/>
              </a:solidFill>
            </a:endParaRPr>
          </a:p>
        </p:txBody>
      </p:sp>
      <p:pic>
        <p:nvPicPr>
          <p:cNvPr descr="Ein Bild, das Entwurf, Haus, Zeichnung, Design enthält." id="439" name="Google Shape;439;p65"/>
          <p:cNvPicPr preferRelativeResize="0"/>
          <p:nvPr/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2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Anträge / Verschiedenes</a:t>
            </a:r>
            <a:endParaRPr sz="3600"/>
          </a:p>
        </p:txBody>
      </p:sp>
      <p:sp>
        <p:nvSpPr>
          <p:cNvPr id="445" name="Google Shape;445;p52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Bestellung Heizöl: Liste liegt vor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Kaspi-Chronik: Information durch Rolf Schumacher</a:t>
            </a:r>
            <a:endParaRPr/>
          </a:p>
          <a:p>
            <a:pPr indent="0" lvl="0" marL="123444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Antrag 1: Stephanie &amp; Christoph Mattmann, Ersatz Thuja-Hecken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Antrag I 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2400">
              <a:solidFill>
                <a:srgbClr val="DC80A7"/>
              </a:solidFill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2400">
              <a:solidFill>
                <a:srgbClr val="DC80A7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66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452" name="Google Shape;452;p66"/>
          <p:cNvSpPr txBox="1"/>
          <p:nvPr>
            <p:ph idx="1" type="body"/>
          </p:nvPr>
        </p:nvSpPr>
        <p:spPr>
          <a:xfrm>
            <a:off x="457201" y="1404000"/>
            <a:ext cx="58392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Begrüssung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Feststellung</a:t>
            </a:r>
            <a:r>
              <a:rPr b="1" lang="en-US" sz="2400">
                <a:solidFill>
                  <a:srgbClr val="FF0000"/>
                </a:solidFill>
              </a:rPr>
              <a:t> </a:t>
            </a:r>
            <a:r>
              <a:rPr lang="en-US" sz="2400"/>
              <a:t>der Beschlussfähigkeit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 der Stimmenzähler/innen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Protokoll der GV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Jahresrückblick des Präsidenten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Jahresrechnung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Beiträge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Informationen aus dem Vorstand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Anträge / Verschiedenes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94B6D2"/>
                </a:solidFill>
              </a:rPr>
              <a:t>Dank und Verabschiedung</a:t>
            </a:r>
            <a:endParaRPr b="1" sz="2400">
              <a:solidFill>
                <a:srgbClr val="94B6D2"/>
              </a:solidFill>
            </a:endParaRPr>
          </a:p>
        </p:txBody>
      </p:sp>
      <p:pic>
        <p:nvPicPr>
          <p:cNvPr descr="Ein Bild, das Entwurf, Haus, Zeichnung, Design enthält." id="453" name="Google Shape;453;p66"/>
          <p:cNvPicPr preferRelativeResize="0"/>
          <p:nvPr/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51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Dank und Verabschiedung </a:t>
            </a:r>
            <a:endParaRPr sz="3600"/>
          </a:p>
        </p:txBody>
      </p:sp>
      <p:sp>
        <p:nvSpPr>
          <p:cNvPr id="459" name="Google Shape;459;p51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Ivy Lütolf als Präsidentin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Dani Schumacher als Aktuar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Anita Schumacher als Revisorin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Peter Diem als Revisor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2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Feststellung der Beschlussfähigkeit</a:t>
            </a:r>
            <a:endParaRPr sz="3600"/>
          </a:p>
        </p:txBody>
      </p:sp>
      <p:sp>
        <p:nvSpPr>
          <p:cNvPr id="226" name="Google Shape;226;p32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Einladung erfolgte gemäss Statuten am 27.02.2025</a:t>
            </a:r>
            <a:br>
              <a:rPr lang="en-US" sz="2400"/>
            </a:br>
            <a:r>
              <a:rPr lang="en-US" sz="2400"/>
              <a:t>per Brief und/oder E-Mail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Entschuldigt haben sich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Ruth und Werner Hasler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Anna Meier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Doris Fankhauser und Peter Vogel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Rita Schürmann</a:t>
            </a:r>
            <a:endParaRPr sz="2400"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Peter Hofmann</a:t>
            </a:r>
            <a:endParaRPr sz="2400"/>
          </a:p>
          <a:p>
            <a: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7"/>
          <p:cNvSpPr txBox="1"/>
          <p:nvPr>
            <p:ph type="ctrTitle"/>
          </p:nvPr>
        </p:nvSpPr>
        <p:spPr>
          <a:xfrm>
            <a:off x="448056" y="1070901"/>
            <a:ext cx="11265406" cy="12103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4000"/>
              <a:t>Apero 🍷</a:t>
            </a:r>
            <a:endParaRPr/>
          </a:p>
        </p:txBody>
      </p:sp>
      <p:pic>
        <p:nvPicPr>
          <p:cNvPr id="466" name="Google Shape;466;p6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864" r="2861" t="0"/>
          <a:stretch/>
        </p:blipFill>
        <p:spPr>
          <a:xfrm>
            <a:off x="448055" y="3103684"/>
            <a:ext cx="11274551" cy="3287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233" name="Google Shape;233;p8"/>
          <p:cNvSpPr txBox="1"/>
          <p:nvPr>
            <p:ph idx="1" type="body"/>
          </p:nvPr>
        </p:nvSpPr>
        <p:spPr>
          <a:xfrm>
            <a:off x="457200" y="1404000"/>
            <a:ext cx="58320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Begrüssung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Feststellung</a:t>
            </a:r>
            <a:r>
              <a:rPr b="1" lang="en-US" sz="2400">
                <a:solidFill>
                  <a:srgbClr val="FF0000"/>
                </a:solidFill>
              </a:rPr>
              <a:t> </a:t>
            </a:r>
            <a:r>
              <a:rPr lang="en-US" sz="2400"/>
              <a:t>der Beschlussfähigkeit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DC80A7"/>
                </a:solidFill>
              </a:rPr>
              <a:t>Wahl der Stimmenzähler/innen</a:t>
            </a:r>
            <a:endParaRPr b="1" sz="2400">
              <a:solidFill>
                <a:srgbClr val="DC80A7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Protokoll der GV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Jahresrückblick des Präsidenten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Jahresrechnung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Beiträge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Informationen aus dem Vorstand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Anträge / Verschiedenes</a:t>
            </a:r>
            <a:endParaRPr sz="2400"/>
          </a:p>
        </p:txBody>
      </p:sp>
      <p:pic>
        <p:nvPicPr>
          <p:cNvPr descr="Ein Bild, das Entwurf, Haus, Zeichnung, Design enthält." id="234" name="Google Shape;234;p8"/>
          <p:cNvPicPr preferRelativeResize="0"/>
          <p:nvPr/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Wahl der Stimmenzähler/innen</a:t>
            </a:r>
            <a:endParaRPr sz="3600"/>
          </a:p>
        </p:txBody>
      </p:sp>
      <p:sp>
        <p:nvSpPr>
          <p:cNvPr id="240" name="Google Shape;240;p33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Ernennung der Stimmzähler/innen</a:t>
            </a:r>
            <a:endParaRPr sz="2400"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Zählung absolutes Mehr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Anwesend: 		51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Stimmberechtigt: 	31</a:t>
            </a:r>
            <a:endParaRPr/>
          </a:p>
          <a:p>
            <a:pPr indent="-333756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Absolutes Mehr: 	16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0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247" name="Google Shape;247;p50"/>
          <p:cNvSpPr txBox="1"/>
          <p:nvPr>
            <p:ph idx="1" type="body"/>
          </p:nvPr>
        </p:nvSpPr>
        <p:spPr>
          <a:xfrm>
            <a:off x="457201" y="1404000"/>
            <a:ext cx="58392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Begrüssung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Feststellung</a:t>
            </a:r>
            <a:r>
              <a:rPr b="1" lang="en-US" sz="2400">
                <a:solidFill>
                  <a:srgbClr val="FF0000"/>
                </a:solidFill>
              </a:rPr>
              <a:t> </a:t>
            </a:r>
            <a:r>
              <a:rPr lang="en-US" sz="2400"/>
              <a:t>der Beschlussfähigkeit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 der Stimmenzähler/innen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DC80A7"/>
                </a:solidFill>
              </a:rPr>
              <a:t>Protokoll der GV 2024</a:t>
            </a:r>
            <a:endParaRPr b="1" sz="2400">
              <a:solidFill>
                <a:srgbClr val="DC80A7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Jahresrückblick des Präsidenten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Jahresrechnung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Beiträge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Informationen aus dem Vorstand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Anträge / Verschiedenes</a:t>
            </a:r>
            <a:endParaRPr sz="2400"/>
          </a:p>
        </p:txBody>
      </p:sp>
      <p:pic>
        <p:nvPicPr>
          <p:cNvPr descr="Ein Bild, das Entwurf, Haus, Zeichnung, Design enthält." id="248" name="Google Shape;248;p50"/>
          <p:cNvPicPr preferRelativeResize="0"/>
          <p:nvPr/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4"/>
          <p:cNvSpPr txBox="1"/>
          <p:nvPr>
            <p:ph type="title"/>
          </p:nvPr>
        </p:nvSpPr>
        <p:spPr>
          <a:xfrm>
            <a:off x="581192" y="702156"/>
            <a:ext cx="11029616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n-US" sz="3600"/>
              <a:t>Protokoll der GV 2024</a:t>
            </a:r>
            <a:endParaRPr sz="3600"/>
          </a:p>
        </p:txBody>
      </p:sp>
      <p:sp>
        <p:nvSpPr>
          <p:cNvPr id="254" name="Google Shape;254;p34"/>
          <p:cNvSpPr txBox="1"/>
          <p:nvPr>
            <p:ph idx="1" type="body"/>
          </p:nvPr>
        </p:nvSpPr>
        <p:spPr>
          <a:xfrm>
            <a:off x="581192" y="2340864"/>
            <a:ext cx="11029615" cy="3634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/>
              <a:t>Rückmeldungen zum Protokoll</a:t>
            </a:r>
            <a:endParaRPr/>
          </a:p>
          <a:p>
            <a:pPr indent="-333756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56"/>
              <a:buChar char="◼"/>
            </a:pPr>
            <a:r>
              <a:rPr lang="en-US" sz="2400">
                <a:solidFill>
                  <a:srgbClr val="DC80A7"/>
                </a:solidFill>
              </a:rPr>
              <a:t>Abstimmung: Protokoll 2024</a:t>
            </a:r>
            <a:endParaRPr sz="2400">
              <a:solidFill>
                <a:srgbClr val="DC80A7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3"/>
          <p:cNvSpPr txBox="1"/>
          <p:nvPr>
            <p:ph type="title"/>
          </p:nvPr>
        </p:nvSpPr>
        <p:spPr>
          <a:xfrm>
            <a:off x="457200" y="640079"/>
            <a:ext cx="3657600" cy="21008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Gill Sans"/>
              <a:buNone/>
            </a:pPr>
            <a:r>
              <a:rPr lang="en-US" sz="3600"/>
              <a:t>AGENDA</a:t>
            </a:r>
            <a:endParaRPr sz="3600"/>
          </a:p>
        </p:txBody>
      </p:sp>
      <p:sp>
        <p:nvSpPr>
          <p:cNvPr id="261" name="Google Shape;261;p53"/>
          <p:cNvSpPr txBox="1"/>
          <p:nvPr>
            <p:ph idx="1" type="body"/>
          </p:nvPr>
        </p:nvSpPr>
        <p:spPr>
          <a:xfrm>
            <a:off x="457201" y="1404000"/>
            <a:ext cx="5839200" cy="49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Begrüssung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Feststellung</a:t>
            </a:r>
            <a:r>
              <a:rPr b="1" lang="en-US" sz="2400">
                <a:solidFill>
                  <a:srgbClr val="FF0000"/>
                </a:solidFill>
              </a:rPr>
              <a:t> </a:t>
            </a:r>
            <a:r>
              <a:rPr lang="en-US" sz="2400"/>
              <a:t>der Beschlussfähigkeit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 der Stimmenzähler/innen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Protokoll der GV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b="1" lang="en-US" sz="2400">
                <a:solidFill>
                  <a:srgbClr val="DC80A7"/>
                </a:solidFill>
              </a:rPr>
              <a:t>Jahresrückblick des Präsidenten</a:t>
            </a:r>
            <a:endParaRPr b="1" sz="2400">
              <a:solidFill>
                <a:srgbClr val="DC80A7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Jahresrechnung 2024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Wahlen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Beiträge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Informationen aus dem Vorstand</a:t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56"/>
              <a:buFont typeface="Arial"/>
              <a:buAutoNum type="arabicPeriod"/>
            </a:pPr>
            <a:r>
              <a:rPr lang="en-US" sz="2400"/>
              <a:t>Anträge / Verschiedenes</a:t>
            </a:r>
            <a:endParaRPr sz="2400"/>
          </a:p>
        </p:txBody>
      </p:sp>
      <p:pic>
        <p:nvPicPr>
          <p:cNvPr descr="Ein Bild, das Entwurf, Haus, Zeichnung, Design enthält." id="262" name="Google Shape;262;p53"/>
          <p:cNvPicPr preferRelativeResize="0"/>
          <p:nvPr/>
        </p:nvPicPr>
        <p:blipFill rotWithShape="1">
          <a:blip r:embed="rId3">
            <a:alphaModFix/>
          </a:blip>
          <a:srcRect b="11613" l="0" r="0" t="11613"/>
          <a:stretch/>
        </p:blipFill>
        <p:spPr>
          <a:xfrm>
            <a:off x="5807120" y="1153668"/>
            <a:ext cx="5927680" cy="45506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videndVTI">
  <a:themeElements>
    <a:clrScheme name="Custom 2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FBE1A1"/>
      </a:accent3>
      <a:accent4>
        <a:srgbClr val="DC80A7"/>
      </a:accent4>
      <a:accent5>
        <a:srgbClr val="FF0000"/>
      </a:accent5>
      <a:accent6>
        <a:srgbClr val="FFFF00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DividendVTI">
  <a:themeElements>
    <a:clrScheme name="Custom 2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FBE1A1"/>
      </a:accent3>
      <a:accent4>
        <a:srgbClr val="DC80A7"/>
      </a:accent4>
      <a:accent5>
        <a:srgbClr val="FF0000"/>
      </a:accent5>
      <a:accent6>
        <a:srgbClr val="FFFF00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2025-02-12T08:50:40Z</dcterms:created>
  <dc:creator>Salvatore Aronica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a9862153-2228-491a-9337-4a0ed666401f_Enabled">
    <vt:lpwstr>true</vt:lpwstr>
  </property>
  <property fmtid="{D5CDD505-2E9C-101B-9397-08002B2CF9AE}" pid="4" name="MSIP_Label_a9862153-2228-491a-9337-4a0ed666401f_SetDate">
    <vt:lpwstr>2025-03-14T14:02:20Z</vt:lpwstr>
  </property>
  <property fmtid="{D5CDD505-2E9C-101B-9397-08002B2CF9AE}" pid="5" name="MSIP_Label_a9862153-2228-491a-9337-4a0ed666401f_Method">
    <vt:lpwstr>Standard</vt:lpwstr>
  </property>
  <property fmtid="{D5CDD505-2E9C-101B-9397-08002B2CF9AE}" pid="6" name="MSIP_Label_a9862153-2228-491a-9337-4a0ed666401f_Name">
    <vt:lpwstr>Internal</vt:lpwstr>
  </property>
  <property fmtid="{D5CDD505-2E9C-101B-9397-08002B2CF9AE}" pid="7" name="MSIP_Label_a9862153-2228-491a-9337-4a0ed666401f_SiteId">
    <vt:lpwstr>6598cf52-af54-44c6-a143-7780accf71b4</vt:lpwstr>
  </property>
  <property fmtid="{D5CDD505-2E9C-101B-9397-08002B2CF9AE}" pid="8" name="MSIP_Label_a9862153-2228-491a-9337-4a0ed666401f_ActionId">
    <vt:lpwstr>f9ac58de-71da-4eeb-a5da-a65bd9b130de</vt:lpwstr>
  </property>
  <property fmtid="{D5CDD505-2E9C-101B-9397-08002B2CF9AE}" pid="9" name="MSIP_Label_a9862153-2228-491a-9337-4a0ed666401f_ContentBits">
    <vt:lpwstr>2</vt:lpwstr>
  </property>
  <property fmtid="{D5CDD505-2E9C-101B-9397-08002B2CF9AE}" pid="10" name="MSIP_Label_a9862153-2228-491a-9337-4a0ed666401f_Tag">
    <vt:lpwstr>10, 3, 0, 1</vt:lpwstr>
  </property>
  <property fmtid="{D5CDD505-2E9C-101B-9397-08002B2CF9AE}" pid="11" name="ClassificationContentMarkingFooterLocations">
    <vt:lpwstr>DividendVTI:3\1_DividendVTI:3</vt:lpwstr>
  </property>
  <property fmtid="{D5CDD505-2E9C-101B-9397-08002B2CF9AE}" pid="12" name="ClassificationContentMarkingFooterText">
    <vt:lpwstr>Intern</vt:lpwstr>
  </property>
</Properties>
</file>